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2" r:id="rId7"/>
    <p:sldId id="264" r:id="rId8"/>
    <p:sldId id="265" r:id="rId9"/>
    <p:sldId id="272" r:id="rId10"/>
    <p:sldId id="267" r:id="rId11"/>
    <p:sldId id="268" r:id="rId12"/>
    <p:sldId id="269" r:id="rId13"/>
    <p:sldId id="270" r:id="rId14"/>
    <p:sldId id="260" r:id="rId15"/>
    <p:sldId id="274" r:id="rId16"/>
    <p:sldId id="273" r:id="rId17"/>
    <p:sldId id="261"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SG"/>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SG"/>
          </a:p>
        </p:txBody>
      </p:sp>
      <p:sp>
        <p:nvSpPr>
          <p:cNvPr id="4" name="日期版面配置區 3"/>
          <p:cNvSpPr>
            <a:spLocks noGrp="1"/>
          </p:cNvSpPr>
          <p:nvPr>
            <p:ph type="dt" sz="half" idx="10"/>
          </p:nvPr>
        </p:nvSpPr>
        <p:spPr/>
        <p:txBody>
          <a:bodyPr/>
          <a:lstStyle/>
          <a:p>
            <a:fld id="{2461FCE7-A10F-4241-B14D-4FB2A07FAB9F}" type="datetimeFigureOut">
              <a:rPr lang="en-SG" smtClean="0"/>
              <a:t>21/6/2021</a:t>
            </a:fld>
            <a:endParaRPr lang="en-SG"/>
          </a:p>
        </p:txBody>
      </p:sp>
      <p:sp>
        <p:nvSpPr>
          <p:cNvPr id="5" name="頁尾版面配置區 4"/>
          <p:cNvSpPr>
            <a:spLocks noGrp="1"/>
          </p:cNvSpPr>
          <p:nvPr>
            <p:ph type="ftr" sz="quarter" idx="11"/>
          </p:nvPr>
        </p:nvSpPr>
        <p:spPr/>
        <p:txBody>
          <a:bodyPr/>
          <a:lstStyle/>
          <a:p>
            <a:endParaRPr lang="en-SG"/>
          </a:p>
        </p:txBody>
      </p:sp>
      <p:sp>
        <p:nvSpPr>
          <p:cNvPr id="6" name="投影片編號版面配置區 5"/>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2565452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SG"/>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4" name="日期版面配置區 3"/>
          <p:cNvSpPr>
            <a:spLocks noGrp="1"/>
          </p:cNvSpPr>
          <p:nvPr>
            <p:ph type="dt" sz="half" idx="10"/>
          </p:nvPr>
        </p:nvSpPr>
        <p:spPr/>
        <p:txBody>
          <a:bodyPr/>
          <a:lstStyle/>
          <a:p>
            <a:fld id="{2461FCE7-A10F-4241-B14D-4FB2A07FAB9F}" type="datetimeFigureOut">
              <a:rPr lang="en-SG" smtClean="0"/>
              <a:t>21/6/2021</a:t>
            </a:fld>
            <a:endParaRPr lang="en-SG"/>
          </a:p>
        </p:txBody>
      </p:sp>
      <p:sp>
        <p:nvSpPr>
          <p:cNvPr id="5" name="頁尾版面配置區 4"/>
          <p:cNvSpPr>
            <a:spLocks noGrp="1"/>
          </p:cNvSpPr>
          <p:nvPr>
            <p:ph type="ftr" sz="quarter" idx="11"/>
          </p:nvPr>
        </p:nvSpPr>
        <p:spPr/>
        <p:txBody>
          <a:bodyPr/>
          <a:lstStyle/>
          <a:p>
            <a:endParaRPr lang="en-SG"/>
          </a:p>
        </p:txBody>
      </p:sp>
      <p:sp>
        <p:nvSpPr>
          <p:cNvPr id="6" name="投影片編號版面配置區 5"/>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302745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SG"/>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4" name="日期版面配置區 3"/>
          <p:cNvSpPr>
            <a:spLocks noGrp="1"/>
          </p:cNvSpPr>
          <p:nvPr>
            <p:ph type="dt" sz="half" idx="10"/>
          </p:nvPr>
        </p:nvSpPr>
        <p:spPr/>
        <p:txBody>
          <a:bodyPr/>
          <a:lstStyle/>
          <a:p>
            <a:fld id="{2461FCE7-A10F-4241-B14D-4FB2A07FAB9F}" type="datetimeFigureOut">
              <a:rPr lang="en-SG" smtClean="0"/>
              <a:t>21/6/2021</a:t>
            </a:fld>
            <a:endParaRPr lang="en-SG"/>
          </a:p>
        </p:txBody>
      </p:sp>
      <p:sp>
        <p:nvSpPr>
          <p:cNvPr id="5" name="頁尾版面配置區 4"/>
          <p:cNvSpPr>
            <a:spLocks noGrp="1"/>
          </p:cNvSpPr>
          <p:nvPr>
            <p:ph type="ftr" sz="quarter" idx="11"/>
          </p:nvPr>
        </p:nvSpPr>
        <p:spPr/>
        <p:txBody>
          <a:bodyPr/>
          <a:lstStyle/>
          <a:p>
            <a:endParaRPr lang="en-SG"/>
          </a:p>
        </p:txBody>
      </p:sp>
      <p:sp>
        <p:nvSpPr>
          <p:cNvPr id="6" name="投影片編號版面配置區 5"/>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259770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SG"/>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4" name="日期版面配置區 3"/>
          <p:cNvSpPr>
            <a:spLocks noGrp="1"/>
          </p:cNvSpPr>
          <p:nvPr>
            <p:ph type="dt" sz="half" idx="10"/>
          </p:nvPr>
        </p:nvSpPr>
        <p:spPr/>
        <p:txBody>
          <a:bodyPr/>
          <a:lstStyle/>
          <a:p>
            <a:fld id="{2461FCE7-A10F-4241-B14D-4FB2A07FAB9F}" type="datetimeFigureOut">
              <a:rPr lang="en-SG" smtClean="0"/>
              <a:t>21/6/2021</a:t>
            </a:fld>
            <a:endParaRPr lang="en-SG"/>
          </a:p>
        </p:txBody>
      </p:sp>
      <p:sp>
        <p:nvSpPr>
          <p:cNvPr id="5" name="頁尾版面配置區 4"/>
          <p:cNvSpPr>
            <a:spLocks noGrp="1"/>
          </p:cNvSpPr>
          <p:nvPr>
            <p:ph type="ftr" sz="quarter" idx="11"/>
          </p:nvPr>
        </p:nvSpPr>
        <p:spPr/>
        <p:txBody>
          <a:bodyPr/>
          <a:lstStyle/>
          <a:p>
            <a:endParaRPr lang="en-SG"/>
          </a:p>
        </p:txBody>
      </p:sp>
      <p:sp>
        <p:nvSpPr>
          <p:cNvPr id="6" name="投影片編號版面配置區 5"/>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295355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SG"/>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2461FCE7-A10F-4241-B14D-4FB2A07FAB9F}" type="datetimeFigureOut">
              <a:rPr lang="en-SG" smtClean="0"/>
              <a:t>21/6/2021</a:t>
            </a:fld>
            <a:endParaRPr lang="en-SG"/>
          </a:p>
        </p:txBody>
      </p:sp>
      <p:sp>
        <p:nvSpPr>
          <p:cNvPr id="5" name="頁尾版面配置區 4"/>
          <p:cNvSpPr>
            <a:spLocks noGrp="1"/>
          </p:cNvSpPr>
          <p:nvPr>
            <p:ph type="ftr" sz="quarter" idx="11"/>
          </p:nvPr>
        </p:nvSpPr>
        <p:spPr/>
        <p:txBody>
          <a:bodyPr/>
          <a:lstStyle/>
          <a:p>
            <a:endParaRPr lang="en-SG"/>
          </a:p>
        </p:txBody>
      </p:sp>
      <p:sp>
        <p:nvSpPr>
          <p:cNvPr id="6" name="投影片編號版面配置區 5"/>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2311173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SG"/>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5" name="日期版面配置區 4"/>
          <p:cNvSpPr>
            <a:spLocks noGrp="1"/>
          </p:cNvSpPr>
          <p:nvPr>
            <p:ph type="dt" sz="half" idx="10"/>
          </p:nvPr>
        </p:nvSpPr>
        <p:spPr/>
        <p:txBody>
          <a:bodyPr/>
          <a:lstStyle/>
          <a:p>
            <a:fld id="{2461FCE7-A10F-4241-B14D-4FB2A07FAB9F}" type="datetimeFigureOut">
              <a:rPr lang="en-SG" smtClean="0"/>
              <a:t>21/6/2021</a:t>
            </a:fld>
            <a:endParaRPr lang="en-SG"/>
          </a:p>
        </p:txBody>
      </p:sp>
      <p:sp>
        <p:nvSpPr>
          <p:cNvPr id="6" name="頁尾版面配置區 5"/>
          <p:cNvSpPr>
            <a:spLocks noGrp="1"/>
          </p:cNvSpPr>
          <p:nvPr>
            <p:ph type="ftr" sz="quarter" idx="11"/>
          </p:nvPr>
        </p:nvSpPr>
        <p:spPr/>
        <p:txBody>
          <a:bodyPr/>
          <a:lstStyle/>
          <a:p>
            <a:endParaRPr lang="en-SG"/>
          </a:p>
        </p:txBody>
      </p:sp>
      <p:sp>
        <p:nvSpPr>
          <p:cNvPr id="7" name="投影片編號版面配置區 6"/>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13794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en-SG"/>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7" name="日期版面配置區 6"/>
          <p:cNvSpPr>
            <a:spLocks noGrp="1"/>
          </p:cNvSpPr>
          <p:nvPr>
            <p:ph type="dt" sz="half" idx="10"/>
          </p:nvPr>
        </p:nvSpPr>
        <p:spPr/>
        <p:txBody>
          <a:bodyPr/>
          <a:lstStyle/>
          <a:p>
            <a:fld id="{2461FCE7-A10F-4241-B14D-4FB2A07FAB9F}" type="datetimeFigureOut">
              <a:rPr lang="en-SG" smtClean="0"/>
              <a:t>21/6/2021</a:t>
            </a:fld>
            <a:endParaRPr lang="en-SG"/>
          </a:p>
        </p:txBody>
      </p:sp>
      <p:sp>
        <p:nvSpPr>
          <p:cNvPr id="8" name="頁尾版面配置區 7"/>
          <p:cNvSpPr>
            <a:spLocks noGrp="1"/>
          </p:cNvSpPr>
          <p:nvPr>
            <p:ph type="ftr" sz="quarter" idx="11"/>
          </p:nvPr>
        </p:nvSpPr>
        <p:spPr/>
        <p:txBody>
          <a:bodyPr/>
          <a:lstStyle/>
          <a:p>
            <a:endParaRPr lang="en-SG"/>
          </a:p>
        </p:txBody>
      </p:sp>
      <p:sp>
        <p:nvSpPr>
          <p:cNvPr id="9" name="投影片編號版面配置區 8"/>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166156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SG"/>
          </a:p>
        </p:txBody>
      </p:sp>
      <p:sp>
        <p:nvSpPr>
          <p:cNvPr id="3" name="日期版面配置區 2"/>
          <p:cNvSpPr>
            <a:spLocks noGrp="1"/>
          </p:cNvSpPr>
          <p:nvPr>
            <p:ph type="dt" sz="half" idx="10"/>
          </p:nvPr>
        </p:nvSpPr>
        <p:spPr/>
        <p:txBody>
          <a:bodyPr/>
          <a:lstStyle/>
          <a:p>
            <a:fld id="{2461FCE7-A10F-4241-B14D-4FB2A07FAB9F}" type="datetimeFigureOut">
              <a:rPr lang="en-SG" smtClean="0"/>
              <a:t>21/6/2021</a:t>
            </a:fld>
            <a:endParaRPr lang="en-SG"/>
          </a:p>
        </p:txBody>
      </p:sp>
      <p:sp>
        <p:nvSpPr>
          <p:cNvPr id="4" name="頁尾版面配置區 3"/>
          <p:cNvSpPr>
            <a:spLocks noGrp="1"/>
          </p:cNvSpPr>
          <p:nvPr>
            <p:ph type="ftr" sz="quarter" idx="11"/>
          </p:nvPr>
        </p:nvSpPr>
        <p:spPr/>
        <p:txBody>
          <a:bodyPr/>
          <a:lstStyle/>
          <a:p>
            <a:endParaRPr lang="en-SG"/>
          </a:p>
        </p:txBody>
      </p:sp>
      <p:sp>
        <p:nvSpPr>
          <p:cNvPr id="5" name="投影片編號版面配置區 4"/>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7770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461FCE7-A10F-4241-B14D-4FB2A07FAB9F}" type="datetimeFigureOut">
              <a:rPr lang="en-SG" smtClean="0"/>
              <a:t>21/6/2021</a:t>
            </a:fld>
            <a:endParaRPr lang="en-SG"/>
          </a:p>
        </p:txBody>
      </p:sp>
      <p:sp>
        <p:nvSpPr>
          <p:cNvPr id="3" name="頁尾版面配置區 2"/>
          <p:cNvSpPr>
            <a:spLocks noGrp="1"/>
          </p:cNvSpPr>
          <p:nvPr>
            <p:ph type="ftr" sz="quarter" idx="11"/>
          </p:nvPr>
        </p:nvSpPr>
        <p:spPr/>
        <p:txBody>
          <a:bodyPr/>
          <a:lstStyle/>
          <a:p>
            <a:endParaRPr lang="en-SG"/>
          </a:p>
        </p:txBody>
      </p:sp>
      <p:sp>
        <p:nvSpPr>
          <p:cNvPr id="4" name="投影片編號版面配置區 3"/>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371226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SG"/>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461FCE7-A10F-4241-B14D-4FB2A07FAB9F}" type="datetimeFigureOut">
              <a:rPr lang="en-SG" smtClean="0"/>
              <a:t>21/6/2021</a:t>
            </a:fld>
            <a:endParaRPr lang="en-SG"/>
          </a:p>
        </p:txBody>
      </p:sp>
      <p:sp>
        <p:nvSpPr>
          <p:cNvPr id="6" name="頁尾版面配置區 5"/>
          <p:cNvSpPr>
            <a:spLocks noGrp="1"/>
          </p:cNvSpPr>
          <p:nvPr>
            <p:ph type="ftr" sz="quarter" idx="11"/>
          </p:nvPr>
        </p:nvSpPr>
        <p:spPr/>
        <p:txBody>
          <a:bodyPr/>
          <a:lstStyle/>
          <a:p>
            <a:endParaRPr lang="en-SG"/>
          </a:p>
        </p:txBody>
      </p:sp>
      <p:sp>
        <p:nvSpPr>
          <p:cNvPr id="7" name="投影片編號版面配置區 6"/>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3242157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SG"/>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2461FCE7-A10F-4241-B14D-4FB2A07FAB9F}" type="datetimeFigureOut">
              <a:rPr lang="en-SG" smtClean="0"/>
              <a:t>21/6/2021</a:t>
            </a:fld>
            <a:endParaRPr lang="en-SG"/>
          </a:p>
        </p:txBody>
      </p:sp>
      <p:sp>
        <p:nvSpPr>
          <p:cNvPr id="6" name="頁尾版面配置區 5"/>
          <p:cNvSpPr>
            <a:spLocks noGrp="1"/>
          </p:cNvSpPr>
          <p:nvPr>
            <p:ph type="ftr" sz="quarter" idx="11"/>
          </p:nvPr>
        </p:nvSpPr>
        <p:spPr/>
        <p:txBody>
          <a:bodyPr/>
          <a:lstStyle/>
          <a:p>
            <a:endParaRPr lang="en-SG"/>
          </a:p>
        </p:txBody>
      </p:sp>
      <p:sp>
        <p:nvSpPr>
          <p:cNvPr id="7" name="投影片編號版面配置區 6"/>
          <p:cNvSpPr>
            <a:spLocks noGrp="1"/>
          </p:cNvSpPr>
          <p:nvPr>
            <p:ph type="sldNum" sz="quarter" idx="12"/>
          </p:nvPr>
        </p:nvSpPr>
        <p:spPr/>
        <p:txBody>
          <a:bodyPr/>
          <a:lstStyle/>
          <a:p>
            <a:fld id="{BA075CE2-4CCA-47BC-85BF-54EBCF0F7B00}" type="slidenum">
              <a:rPr lang="en-SG" smtClean="0"/>
              <a:t>‹#›</a:t>
            </a:fld>
            <a:endParaRPr lang="en-SG"/>
          </a:p>
        </p:txBody>
      </p:sp>
    </p:spTree>
    <p:extLst>
      <p:ext uri="{BB962C8B-B14F-4D97-AF65-F5344CB8AC3E}">
        <p14:creationId xmlns:p14="http://schemas.microsoft.com/office/powerpoint/2010/main" val="262775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SG"/>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SG"/>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1FCE7-A10F-4241-B14D-4FB2A07FAB9F}" type="datetimeFigureOut">
              <a:rPr lang="en-SG" smtClean="0"/>
              <a:t>21/6/2021</a:t>
            </a:fld>
            <a:endParaRPr lang="en-SG"/>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75CE2-4CCA-47BC-85BF-54EBCF0F7B00}" type="slidenum">
              <a:rPr lang="en-SG" smtClean="0"/>
              <a:t>‹#›</a:t>
            </a:fld>
            <a:endParaRPr lang="en-SG"/>
          </a:p>
        </p:txBody>
      </p:sp>
    </p:spTree>
    <p:extLst>
      <p:ext uri="{BB962C8B-B14F-4D97-AF65-F5344CB8AC3E}">
        <p14:creationId xmlns:p14="http://schemas.microsoft.com/office/powerpoint/2010/main" val="249160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ai-academy-taiwan/what-are-autoencoders-175b474d74d1" TargetMode="External"/><Relationship Id="rId2" Type="http://schemas.openxmlformats.org/officeDocument/2006/relationships/hyperlink" Target="https://arxiv.org/pdf/2006.09965.pdf" TargetMode="External"/><Relationship Id="rId1" Type="http://schemas.openxmlformats.org/officeDocument/2006/relationships/slideLayout" Target="../slideLayouts/slideLayout2.xml"/><Relationship Id="rId5" Type="http://schemas.openxmlformats.org/officeDocument/2006/relationships/hyperlink" Target="https://github.com/tensorflow/compression/tree/master/models/hific" TargetMode="External"/><Relationship Id="rId4" Type="http://schemas.openxmlformats.org/officeDocument/2006/relationships/hyperlink" Target="https://zhuanlan.zhihu.com/p/20647018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708726"/>
            <a:ext cx="12192000" cy="1173018"/>
          </a:xfrm>
        </p:spPr>
        <p:txBody>
          <a:bodyPr>
            <a:normAutofit fontScale="90000"/>
          </a:bodyPr>
          <a:lstStyle/>
          <a:p>
            <a:r>
              <a:rPr lang="en-SG" dirty="0"/>
              <a:t>High-Fidelity Generative Image Compression(</a:t>
            </a:r>
            <a:r>
              <a:rPr lang="en-SG" dirty="0" err="1"/>
              <a:t>NeurIPS</a:t>
            </a:r>
            <a:r>
              <a:rPr lang="en-SG" dirty="0"/>
              <a:t> 2020)</a:t>
            </a:r>
          </a:p>
        </p:txBody>
      </p:sp>
      <p:sp>
        <p:nvSpPr>
          <p:cNvPr id="3" name="副標題 2"/>
          <p:cNvSpPr>
            <a:spLocks noGrp="1"/>
          </p:cNvSpPr>
          <p:nvPr>
            <p:ph type="subTitle" idx="1"/>
          </p:nvPr>
        </p:nvSpPr>
        <p:spPr>
          <a:xfrm>
            <a:off x="0" y="2881744"/>
            <a:ext cx="12192000" cy="3976255"/>
          </a:xfrm>
        </p:spPr>
        <p:txBody>
          <a:bodyPr/>
          <a:lstStyle/>
          <a:p>
            <a:r>
              <a:rPr lang="en-US" dirty="0" smtClean="0"/>
              <a:t>108753208 </a:t>
            </a:r>
            <a:r>
              <a:rPr lang="zh-TW" altLang="en-US" dirty="0" smtClean="0"/>
              <a:t>葉冠宏</a:t>
            </a:r>
            <a:endParaRPr lang="en-SG" dirty="0"/>
          </a:p>
        </p:txBody>
      </p:sp>
    </p:spTree>
    <p:extLst>
      <p:ext uri="{BB962C8B-B14F-4D97-AF65-F5344CB8AC3E}">
        <p14:creationId xmlns:p14="http://schemas.microsoft.com/office/powerpoint/2010/main" val="290639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More details-probability model P</a:t>
            </a:r>
          </a:p>
        </p:txBody>
      </p:sp>
      <p:sp>
        <p:nvSpPr>
          <p:cNvPr id="3" name="內容版面配置區 2"/>
          <p:cNvSpPr>
            <a:spLocks noGrp="1"/>
          </p:cNvSpPr>
          <p:nvPr>
            <p:ph idx="1"/>
          </p:nvPr>
        </p:nvSpPr>
        <p:spPr>
          <a:xfrm>
            <a:off x="0" y="914400"/>
            <a:ext cx="12192000" cy="5943599"/>
          </a:xfrm>
        </p:spPr>
        <p:txBody>
          <a:bodyPr>
            <a:normAutofit/>
          </a:bodyPr>
          <a:lstStyle/>
          <a:p>
            <a:r>
              <a:rPr lang="en-SG" dirty="0" smtClean="0"/>
              <a:t>1</a:t>
            </a:r>
            <a:r>
              <a:rPr lang="en-SG" dirty="0" smtClean="0">
                <a:solidFill>
                  <a:srgbClr val="FF0000"/>
                </a:solidFill>
              </a:rPr>
              <a:t>.</a:t>
            </a:r>
            <a:r>
              <a:rPr lang="en-US" dirty="0">
                <a:solidFill>
                  <a:srgbClr val="FF0000"/>
                </a:solidFill>
              </a:rPr>
              <a:t> For P</a:t>
            </a:r>
            <a:r>
              <a:rPr lang="en-US" dirty="0"/>
              <a:t>, we use the hyper-prior model proposed in [6], where we extract</a:t>
            </a:r>
          </a:p>
          <a:p>
            <a:r>
              <a:rPr lang="en-US" dirty="0">
                <a:solidFill>
                  <a:srgbClr val="FF0000"/>
                </a:solidFill>
              </a:rPr>
              <a:t>side information z to model the distribution of y and simulate quantization with uniform </a:t>
            </a:r>
            <a:r>
              <a:rPr lang="en-US" dirty="0" smtClean="0">
                <a:solidFill>
                  <a:srgbClr val="FF0000"/>
                </a:solidFill>
              </a:rPr>
              <a:t>noise U</a:t>
            </a:r>
            <a:r>
              <a:rPr lang="en-US" dirty="0">
                <a:solidFill>
                  <a:srgbClr val="FF0000"/>
                </a:solidFill>
              </a:rPr>
              <a:t>(−1/2, 1/2) in the hyper-encoder</a:t>
            </a:r>
            <a:r>
              <a:rPr lang="en-US" dirty="0"/>
              <a:t> and when estimating p(</a:t>
            </a:r>
            <a:r>
              <a:rPr lang="en-US" dirty="0" err="1"/>
              <a:t>y|z</a:t>
            </a:r>
            <a:r>
              <a:rPr lang="en-US" dirty="0" smtClean="0"/>
              <a:t>).</a:t>
            </a:r>
          </a:p>
          <a:p>
            <a:endParaRPr lang="en-US" dirty="0"/>
          </a:p>
          <a:p>
            <a:r>
              <a:rPr lang="en-US" dirty="0"/>
              <a:t>2. However, when feeding y to G we use rounding instead of </a:t>
            </a:r>
            <a:r>
              <a:rPr lang="en-US" dirty="0" smtClean="0"/>
              <a:t>noise, </a:t>
            </a:r>
            <a:r>
              <a:rPr lang="en-US" dirty="0"/>
              <a:t>which ensures that G sees the same quantization noise during training and inference.</a:t>
            </a:r>
            <a:endParaRPr lang="en-US" dirty="0" smtClean="0"/>
          </a:p>
          <a:p>
            <a:endParaRPr lang="en-US" dirty="0"/>
          </a:p>
          <a:p>
            <a:endParaRPr lang="en-US" dirty="0" smtClean="0"/>
          </a:p>
          <a:p>
            <a:pPr marL="0" indent="0">
              <a:buNone/>
            </a:pPr>
            <a:endParaRPr lang="en-US" dirty="0" smtClean="0"/>
          </a:p>
          <a:p>
            <a:r>
              <a:rPr lang="en-US" dirty="0" smtClean="0"/>
              <a:t>[6] Johannes </a:t>
            </a:r>
            <a:r>
              <a:rPr lang="en-US" dirty="0" err="1"/>
              <a:t>Ballé</a:t>
            </a:r>
            <a:r>
              <a:rPr lang="en-US" dirty="0"/>
              <a:t>, David </a:t>
            </a:r>
            <a:r>
              <a:rPr lang="en-US" dirty="0" err="1"/>
              <a:t>Minnen</a:t>
            </a:r>
            <a:r>
              <a:rPr lang="en-US" dirty="0"/>
              <a:t>, </a:t>
            </a:r>
            <a:r>
              <a:rPr lang="en-US" dirty="0" err="1"/>
              <a:t>Saurabh</a:t>
            </a:r>
            <a:r>
              <a:rPr lang="en-US" dirty="0"/>
              <a:t> Singh, Sung </a:t>
            </a:r>
            <a:r>
              <a:rPr lang="en-US" dirty="0" err="1"/>
              <a:t>Jin</a:t>
            </a:r>
            <a:r>
              <a:rPr lang="en-US" dirty="0"/>
              <a:t> Hwang, and Nick Johnston. </a:t>
            </a:r>
            <a:r>
              <a:rPr lang="en-US" dirty="0" err="1"/>
              <a:t>Variational</a:t>
            </a:r>
            <a:r>
              <a:rPr lang="en-US" dirty="0"/>
              <a:t> </a:t>
            </a:r>
            <a:r>
              <a:rPr lang="en-US" dirty="0" smtClean="0"/>
              <a:t>image compression </a:t>
            </a:r>
            <a:r>
              <a:rPr lang="en-US" dirty="0"/>
              <a:t>with a scale </a:t>
            </a:r>
            <a:r>
              <a:rPr lang="en-US" dirty="0" err="1"/>
              <a:t>hyperprior</a:t>
            </a:r>
            <a:r>
              <a:rPr lang="en-US" dirty="0"/>
              <a:t>. In International Conference on Learning Representations (ICLR</a:t>
            </a:r>
            <a:r>
              <a:rPr lang="en-US" dirty="0" smtClean="0"/>
              <a:t>),2018</a:t>
            </a:r>
            <a:r>
              <a:rPr lang="en-US" dirty="0"/>
              <a:t>.</a:t>
            </a:r>
          </a:p>
          <a:p>
            <a:endParaRPr lang="en-SG" dirty="0"/>
          </a:p>
        </p:txBody>
      </p:sp>
    </p:spTree>
    <p:extLst>
      <p:ext uri="{BB962C8B-B14F-4D97-AF65-F5344CB8AC3E}">
        <p14:creationId xmlns:p14="http://schemas.microsoft.com/office/powerpoint/2010/main" val="2526394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smtClean="0"/>
              <a:t>More details-discriminator D</a:t>
            </a:r>
            <a:endParaRPr lang="en-SG" dirty="0"/>
          </a:p>
        </p:txBody>
      </p:sp>
      <p:sp>
        <p:nvSpPr>
          <p:cNvPr id="3" name="內容版面配置區 2"/>
          <p:cNvSpPr>
            <a:spLocks noGrp="1"/>
          </p:cNvSpPr>
          <p:nvPr>
            <p:ph idx="1"/>
          </p:nvPr>
        </p:nvSpPr>
        <p:spPr>
          <a:xfrm>
            <a:off x="0" y="914400"/>
            <a:ext cx="12192000" cy="5943599"/>
          </a:xfrm>
        </p:spPr>
        <p:txBody>
          <a:bodyPr/>
          <a:lstStyle/>
          <a:p>
            <a:r>
              <a:rPr lang="en-US" dirty="0" smtClean="0"/>
              <a:t>1.we </a:t>
            </a:r>
            <a:r>
              <a:rPr lang="en-US" dirty="0"/>
              <a:t>use a </a:t>
            </a:r>
            <a:r>
              <a:rPr lang="en-US" dirty="0" smtClean="0"/>
              <a:t>single-scale </a:t>
            </a:r>
            <a:r>
              <a:rPr lang="en-US" dirty="0"/>
              <a:t>patch-discriminator </a:t>
            </a:r>
            <a:r>
              <a:rPr lang="en-US" dirty="0" smtClean="0"/>
              <a:t>D </a:t>
            </a:r>
          </a:p>
          <a:p>
            <a:r>
              <a:rPr lang="en-US" dirty="0"/>
              <a:t>2</a:t>
            </a:r>
            <a:r>
              <a:rPr lang="en-US" dirty="0" smtClean="0"/>
              <a:t>. </a:t>
            </a:r>
            <a:r>
              <a:rPr lang="en-US" dirty="0"/>
              <a:t>we condition D on y by concatenating an </a:t>
            </a:r>
            <a:r>
              <a:rPr lang="en-US" dirty="0" err="1"/>
              <a:t>upscaled</a:t>
            </a:r>
            <a:r>
              <a:rPr lang="en-US" dirty="0"/>
              <a:t> version to the </a:t>
            </a:r>
            <a:r>
              <a:rPr lang="en-US" dirty="0" smtClean="0"/>
              <a:t>image.</a:t>
            </a:r>
          </a:p>
          <a:p>
            <a:endParaRPr lang="en-US" dirty="0"/>
          </a:p>
          <a:p>
            <a:endParaRPr lang="en-SG" dirty="0"/>
          </a:p>
        </p:txBody>
      </p:sp>
    </p:spTree>
    <p:extLst>
      <p:ext uri="{BB962C8B-B14F-4D97-AF65-F5344CB8AC3E}">
        <p14:creationId xmlns:p14="http://schemas.microsoft.com/office/powerpoint/2010/main" val="159002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smtClean="0"/>
              <a:t>More details-Norm</a:t>
            </a:r>
            <a:endParaRPr lang="en-SG" dirty="0"/>
          </a:p>
        </p:txBody>
      </p:sp>
      <p:sp>
        <p:nvSpPr>
          <p:cNvPr id="3" name="內容版面配置區 2"/>
          <p:cNvSpPr>
            <a:spLocks noGrp="1"/>
          </p:cNvSpPr>
          <p:nvPr>
            <p:ph idx="1"/>
          </p:nvPr>
        </p:nvSpPr>
        <p:spPr>
          <a:xfrm>
            <a:off x="0" y="914400"/>
            <a:ext cx="12192000" cy="5943599"/>
          </a:xfrm>
        </p:spPr>
        <p:txBody>
          <a:bodyPr/>
          <a:lstStyle/>
          <a:p>
            <a:r>
              <a:rPr lang="en-SG" dirty="0" smtClean="0"/>
              <a:t>Other model(instance norm):</a:t>
            </a:r>
            <a:r>
              <a:rPr lang="en-US" dirty="0" smtClean="0"/>
              <a:t>significant </a:t>
            </a:r>
            <a:r>
              <a:rPr lang="en-US" dirty="0"/>
              <a:t>darkening artifacts when employing the model on images with a different </a:t>
            </a:r>
            <a:r>
              <a:rPr lang="en-US" dirty="0" smtClean="0"/>
              <a:t>resolution. </a:t>
            </a:r>
            <a:r>
              <a:rPr lang="en-US" dirty="0"/>
              <a:t>We assume this is due to the spatial averaging </a:t>
            </a:r>
            <a:r>
              <a:rPr lang="en-US" dirty="0" smtClean="0"/>
              <a:t>of </a:t>
            </a:r>
            <a:r>
              <a:rPr lang="en-US" dirty="0" err="1" smtClean="0"/>
              <a:t>InstanceNorm</a:t>
            </a:r>
            <a:r>
              <a:rPr lang="en-US" dirty="0" smtClean="0"/>
              <a:t>.</a:t>
            </a:r>
          </a:p>
          <a:p>
            <a:endParaRPr lang="en-US" dirty="0"/>
          </a:p>
          <a:p>
            <a:r>
              <a:rPr lang="en-US" dirty="0">
                <a:solidFill>
                  <a:srgbClr val="FF0000"/>
                </a:solidFill>
              </a:rPr>
              <a:t>Our model(channel norm</a:t>
            </a:r>
            <a:r>
              <a:rPr lang="en-US" dirty="0" smtClean="0">
                <a:solidFill>
                  <a:srgbClr val="FF0000"/>
                </a:solidFill>
              </a:rPr>
              <a:t>):</a:t>
            </a:r>
            <a:r>
              <a:rPr lang="en-US" dirty="0" smtClean="0"/>
              <a:t>It normalizes </a:t>
            </a:r>
            <a:r>
              <a:rPr lang="en-US" dirty="0"/>
              <a:t>over channels. The input is a batch of </a:t>
            </a:r>
            <a:r>
              <a:rPr lang="en-US" dirty="0" smtClean="0"/>
              <a:t>C×H×W dimensional </a:t>
            </a:r>
            <a:r>
              <a:rPr lang="en-US" dirty="0"/>
              <a:t>feature maps </a:t>
            </a:r>
            <a:r>
              <a:rPr lang="en-US" dirty="0" err="1"/>
              <a:t>fchw</a:t>
            </a:r>
            <a:r>
              <a:rPr lang="en-US" dirty="0"/>
              <a:t>, which are normalized to</a:t>
            </a:r>
          </a:p>
          <a:p>
            <a:endParaRPr lang="en-SG" dirty="0"/>
          </a:p>
        </p:txBody>
      </p:sp>
      <p:pic>
        <p:nvPicPr>
          <p:cNvPr id="4" name="圖片 3"/>
          <p:cNvPicPr>
            <a:picLocks noChangeAspect="1"/>
          </p:cNvPicPr>
          <p:nvPr/>
        </p:nvPicPr>
        <p:blipFill>
          <a:blip r:embed="rId2"/>
          <a:stretch>
            <a:fillRect/>
          </a:stretch>
        </p:blipFill>
        <p:spPr>
          <a:xfrm>
            <a:off x="441249" y="3784743"/>
            <a:ext cx="7971716" cy="1322965"/>
          </a:xfrm>
          <a:prstGeom prst="rect">
            <a:avLst/>
          </a:prstGeom>
        </p:spPr>
      </p:pic>
      <p:sp>
        <p:nvSpPr>
          <p:cNvPr id="5" name="文字方塊 4"/>
          <p:cNvSpPr txBox="1"/>
          <p:nvPr/>
        </p:nvSpPr>
        <p:spPr>
          <a:xfrm>
            <a:off x="441249" y="5107708"/>
            <a:ext cx="8536496" cy="523220"/>
          </a:xfrm>
          <a:prstGeom prst="rect">
            <a:avLst/>
          </a:prstGeom>
          <a:noFill/>
        </p:spPr>
        <p:txBody>
          <a:bodyPr wrap="square" rtlCol="0">
            <a:spAutoFit/>
          </a:bodyPr>
          <a:lstStyle/>
          <a:p>
            <a:r>
              <a:rPr lang="en-US" sz="2800" dirty="0"/>
              <a:t>using learned per-channel offsets αc, βc.</a:t>
            </a:r>
            <a:endParaRPr lang="en-SG" sz="2800" dirty="0"/>
          </a:p>
        </p:txBody>
      </p:sp>
    </p:spTree>
    <p:extLst>
      <p:ext uri="{BB962C8B-B14F-4D97-AF65-F5344CB8AC3E}">
        <p14:creationId xmlns:p14="http://schemas.microsoft.com/office/powerpoint/2010/main" val="335210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endParaRPr lang="en-SG" dirty="0"/>
          </a:p>
        </p:txBody>
      </p:sp>
      <p:pic>
        <p:nvPicPr>
          <p:cNvPr id="4" name="內容版面配置區 3"/>
          <p:cNvPicPr>
            <a:picLocks noGrp="1" noChangeAspect="1"/>
          </p:cNvPicPr>
          <p:nvPr>
            <p:ph idx="1"/>
          </p:nvPr>
        </p:nvPicPr>
        <p:blipFill>
          <a:blip r:embed="rId2"/>
          <a:stretch>
            <a:fillRect/>
          </a:stretch>
        </p:blipFill>
        <p:spPr>
          <a:xfrm>
            <a:off x="1163782" y="457201"/>
            <a:ext cx="8876145" cy="3710984"/>
          </a:xfrm>
          <a:prstGeom prst="rect">
            <a:avLst/>
          </a:prstGeom>
        </p:spPr>
      </p:pic>
      <p:pic>
        <p:nvPicPr>
          <p:cNvPr id="5" name="圖片 4"/>
          <p:cNvPicPr>
            <a:picLocks noChangeAspect="1"/>
          </p:cNvPicPr>
          <p:nvPr/>
        </p:nvPicPr>
        <p:blipFill>
          <a:blip r:embed="rId3"/>
          <a:stretch>
            <a:fillRect/>
          </a:stretch>
        </p:blipFill>
        <p:spPr>
          <a:xfrm>
            <a:off x="1072142" y="4590472"/>
            <a:ext cx="9952745" cy="1736437"/>
          </a:xfrm>
          <a:prstGeom prst="rect">
            <a:avLst/>
          </a:prstGeom>
        </p:spPr>
      </p:pic>
    </p:spTree>
    <p:extLst>
      <p:ext uri="{BB962C8B-B14F-4D97-AF65-F5344CB8AC3E}">
        <p14:creationId xmlns:p14="http://schemas.microsoft.com/office/powerpoint/2010/main" val="249996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729672"/>
          </a:xfrm>
        </p:spPr>
        <p:txBody>
          <a:bodyPr/>
          <a:lstStyle/>
          <a:p>
            <a:r>
              <a:rPr lang="en-SG" dirty="0"/>
              <a:t>Experimental results</a:t>
            </a:r>
          </a:p>
        </p:txBody>
      </p:sp>
      <p:sp>
        <p:nvSpPr>
          <p:cNvPr id="3" name="內容版面配置區 2"/>
          <p:cNvSpPr>
            <a:spLocks noGrp="1"/>
          </p:cNvSpPr>
          <p:nvPr>
            <p:ph idx="1"/>
          </p:nvPr>
        </p:nvSpPr>
        <p:spPr>
          <a:xfrm>
            <a:off x="0" y="914400"/>
            <a:ext cx="12192000" cy="5943599"/>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endParaRPr lang="en-US" dirty="0" smtClean="0"/>
          </a:p>
          <a:p>
            <a:pPr marL="0" indent="0">
              <a:buNone/>
            </a:pPr>
            <a:r>
              <a:rPr lang="en-US" dirty="0" smtClean="0"/>
              <a:t>We </a:t>
            </a:r>
            <a:r>
              <a:rPr lang="en-US" dirty="0"/>
              <a:t>use </a:t>
            </a:r>
            <a:r>
              <a:rPr lang="en-US" dirty="0" err="1"/>
              <a:t>HiFiC</a:t>
            </a:r>
            <a:r>
              <a:rPr lang="en-US" dirty="0"/>
              <a:t> models trained for </a:t>
            </a:r>
            <a:r>
              <a:rPr lang="en-US" dirty="0" err="1"/>
              <a:t>rt</a:t>
            </a:r>
            <a:r>
              <a:rPr lang="en-US" dirty="0"/>
              <a:t> </a:t>
            </a:r>
            <a:r>
              <a:rPr lang="en-US" dirty="0" smtClean="0"/>
              <a:t>∈{</a:t>
            </a:r>
            <a:r>
              <a:rPr lang="en-US" dirty="0"/>
              <a:t>0.14, 0.3, 0.45}, denoted </a:t>
            </a:r>
            <a:r>
              <a:rPr lang="en-US" dirty="0" err="1" smtClean="0"/>
              <a:t>HiFiCLo,HiFiCMi</a:t>
            </a:r>
            <a:r>
              <a:rPr lang="en-US" dirty="0" smtClean="0"/>
              <a:t>, </a:t>
            </a:r>
            <a:r>
              <a:rPr lang="en-US" dirty="0" err="1"/>
              <a:t>HiFiCHi</a:t>
            </a:r>
            <a:r>
              <a:rPr lang="en-US" dirty="0" smtClean="0"/>
              <a:t>.</a:t>
            </a:r>
          </a:p>
          <a:p>
            <a:pPr marL="0" indent="0">
              <a:buNone/>
            </a:pPr>
            <a:r>
              <a:rPr lang="en-US" dirty="0" err="1"/>
              <a:t>Bpp:bits</a:t>
            </a:r>
            <a:r>
              <a:rPr lang="en-US" dirty="0"/>
              <a:t> per pixel</a:t>
            </a:r>
          </a:p>
          <a:p>
            <a:endParaRPr lang="en-SG" dirty="0"/>
          </a:p>
        </p:txBody>
      </p:sp>
      <p:pic>
        <p:nvPicPr>
          <p:cNvPr id="4" name="圖片 3"/>
          <p:cNvPicPr>
            <a:picLocks noChangeAspect="1"/>
          </p:cNvPicPr>
          <p:nvPr/>
        </p:nvPicPr>
        <p:blipFill>
          <a:blip r:embed="rId2"/>
          <a:stretch>
            <a:fillRect/>
          </a:stretch>
        </p:blipFill>
        <p:spPr>
          <a:xfrm>
            <a:off x="-1" y="729673"/>
            <a:ext cx="12074293" cy="2475345"/>
          </a:xfrm>
          <a:prstGeom prst="rect">
            <a:avLst/>
          </a:prstGeom>
        </p:spPr>
      </p:pic>
      <p:pic>
        <p:nvPicPr>
          <p:cNvPr id="5" name="圖片 4"/>
          <p:cNvPicPr>
            <a:picLocks noChangeAspect="1"/>
          </p:cNvPicPr>
          <p:nvPr/>
        </p:nvPicPr>
        <p:blipFill>
          <a:blip r:embed="rId3"/>
          <a:stretch>
            <a:fillRect/>
          </a:stretch>
        </p:blipFill>
        <p:spPr>
          <a:xfrm>
            <a:off x="72697" y="3205018"/>
            <a:ext cx="9851804" cy="2022764"/>
          </a:xfrm>
          <a:prstGeom prst="rect">
            <a:avLst/>
          </a:prstGeom>
        </p:spPr>
      </p:pic>
    </p:spTree>
    <p:extLst>
      <p:ext uri="{BB962C8B-B14F-4D97-AF65-F5344CB8AC3E}">
        <p14:creationId xmlns:p14="http://schemas.microsoft.com/office/powerpoint/2010/main" val="317590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0"/>
            <a:ext cx="12192000" cy="6857999"/>
          </a:xfrm>
        </p:spPr>
        <p:txBody>
          <a:bodyPr/>
          <a:lstStyle/>
          <a:p>
            <a:r>
              <a:rPr lang="en-US" dirty="0"/>
              <a:t>M&amp;S is the deep-learning based Mean &amp; Scale </a:t>
            </a:r>
            <a:r>
              <a:rPr lang="en-US" dirty="0" err="1"/>
              <a:t>Hyperprior</a:t>
            </a:r>
            <a:r>
              <a:rPr lang="en-US" dirty="0"/>
              <a:t>, from </a:t>
            </a:r>
            <a:r>
              <a:rPr lang="en-US" dirty="0" err="1"/>
              <a:t>Minnen</a:t>
            </a:r>
            <a:r>
              <a:rPr lang="en-US" dirty="0"/>
              <a:t> et al., optimized for mean squared error. </a:t>
            </a:r>
          </a:p>
          <a:p>
            <a:r>
              <a:rPr lang="en-US" dirty="0"/>
              <a:t>BPG is a non-learned codec based on H.265 that achieves very high PSNR. </a:t>
            </a:r>
          </a:p>
          <a:p>
            <a:r>
              <a:rPr lang="en-US" dirty="0"/>
              <a:t>No GAN is our baseline, using the same architecture and distortion as </a:t>
            </a:r>
            <a:r>
              <a:rPr lang="en-US" dirty="0" err="1"/>
              <a:t>HiFiC</a:t>
            </a:r>
            <a:r>
              <a:rPr lang="en-US" dirty="0"/>
              <a:t>, but no GAN. </a:t>
            </a:r>
            <a:endParaRPr lang="en-US" dirty="0" smtClean="0"/>
          </a:p>
          <a:p>
            <a:endParaRPr lang="en-SG" dirty="0"/>
          </a:p>
        </p:txBody>
      </p:sp>
    </p:spTree>
    <p:extLst>
      <p:ext uri="{BB962C8B-B14F-4D97-AF65-F5344CB8AC3E}">
        <p14:creationId xmlns:p14="http://schemas.microsoft.com/office/powerpoint/2010/main" val="184948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Experimental results</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183" y="914401"/>
            <a:ext cx="2877127" cy="4315691"/>
          </a:xfrm>
        </p:spPr>
      </p:pic>
      <p:sp>
        <p:nvSpPr>
          <p:cNvPr id="5" name="文字方塊 4"/>
          <p:cNvSpPr txBox="1"/>
          <p:nvPr/>
        </p:nvSpPr>
        <p:spPr>
          <a:xfrm>
            <a:off x="277091" y="5421745"/>
            <a:ext cx="2974109" cy="369332"/>
          </a:xfrm>
          <a:prstGeom prst="rect">
            <a:avLst/>
          </a:prstGeom>
          <a:noFill/>
        </p:spPr>
        <p:txBody>
          <a:bodyPr wrap="square" rtlCol="0">
            <a:spAutoFit/>
          </a:bodyPr>
          <a:lstStyle/>
          <a:p>
            <a:r>
              <a:rPr lang="en-SG" dirty="0" smtClean="0"/>
              <a:t>Original image</a:t>
            </a:r>
            <a:endParaRPr lang="en-SG"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914401"/>
            <a:ext cx="2877125" cy="4315688"/>
          </a:xfrm>
          <a:prstGeom prst="rect">
            <a:avLst/>
          </a:prstGeom>
        </p:spPr>
      </p:pic>
      <p:sp>
        <p:nvSpPr>
          <p:cNvPr id="7" name="文字方塊 6"/>
          <p:cNvSpPr txBox="1"/>
          <p:nvPr/>
        </p:nvSpPr>
        <p:spPr>
          <a:xfrm>
            <a:off x="3477493" y="5421745"/>
            <a:ext cx="2877125" cy="369332"/>
          </a:xfrm>
          <a:prstGeom prst="rect">
            <a:avLst/>
          </a:prstGeom>
          <a:noFill/>
        </p:spPr>
        <p:txBody>
          <a:bodyPr wrap="square" rtlCol="0">
            <a:spAutoFit/>
          </a:bodyPr>
          <a:lstStyle/>
          <a:p>
            <a:r>
              <a:rPr lang="en-SG" dirty="0" err="1" smtClean="0"/>
              <a:t>HiFiC</a:t>
            </a:r>
            <a:r>
              <a:rPr lang="en-SG" dirty="0" smtClean="0"/>
              <a:t> Hi- bpp:0.503</a:t>
            </a:r>
            <a:endParaRPr lang="en-SG" dirty="0"/>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2254" y="914402"/>
            <a:ext cx="2877125" cy="4315688"/>
          </a:xfrm>
          <a:prstGeom prst="rect">
            <a:avLst/>
          </a:prstGeom>
        </p:spPr>
      </p:pic>
      <p:sp>
        <p:nvSpPr>
          <p:cNvPr id="9" name="文字方塊 8"/>
          <p:cNvSpPr txBox="1"/>
          <p:nvPr/>
        </p:nvSpPr>
        <p:spPr>
          <a:xfrm>
            <a:off x="6262254" y="5421745"/>
            <a:ext cx="2877125" cy="369332"/>
          </a:xfrm>
          <a:prstGeom prst="rect">
            <a:avLst/>
          </a:prstGeom>
          <a:noFill/>
        </p:spPr>
        <p:txBody>
          <a:bodyPr wrap="square" rtlCol="0">
            <a:spAutoFit/>
          </a:bodyPr>
          <a:lstStyle/>
          <a:p>
            <a:r>
              <a:rPr lang="en-SG" dirty="0" err="1" smtClean="0"/>
              <a:t>HiFiC</a:t>
            </a:r>
            <a:r>
              <a:rPr lang="en-SG" dirty="0" smtClean="0"/>
              <a:t>  Mi-bpp:0.322</a:t>
            </a:r>
            <a:endParaRPr lang="en-SG" dirty="0"/>
          </a:p>
        </p:txBody>
      </p:sp>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3308" y="914402"/>
            <a:ext cx="2877125" cy="4315688"/>
          </a:xfrm>
          <a:prstGeom prst="rect">
            <a:avLst/>
          </a:prstGeom>
        </p:spPr>
      </p:pic>
      <p:sp>
        <p:nvSpPr>
          <p:cNvPr id="11" name="文字方塊 10"/>
          <p:cNvSpPr txBox="1"/>
          <p:nvPr/>
        </p:nvSpPr>
        <p:spPr>
          <a:xfrm>
            <a:off x="9273308" y="5347855"/>
            <a:ext cx="2918692" cy="369332"/>
          </a:xfrm>
          <a:prstGeom prst="rect">
            <a:avLst/>
          </a:prstGeom>
          <a:noFill/>
        </p:spPr>
        <p:txBody>
          <a:bodyPr wrap="square" rtlCol="0">
            <a:spAutoFit/>
          </a:bodyPr>
          <a:lstStyle/>
          <a:p>
            <a:r>
              <a:rPr lang="en-SG" dirty="0" err="1" smtClean="0"/>
              <a:t>HiFiC</a:t>
            </a:r>
            <a:r>
              <a:rPr lang="en-SG" dirty="0" smtClean="0"/>
              <a:t> Lo-bpp:0.162</a:t>
            </a:r>
            <a:endParaRPr lang="en-SG" dirty="0"/>
          </a:p>
        </p:txBody>
      </p:sp>
    </p:spTree>
    <p:extLst>
      <p:ext uri="{BB962C8B-B14F-4D97-AF65-F5344CB8AC3E}">
        <p14:creationId xmlns:p14="http://schemas.microsoft.com/office/powerpoint/2010/main" val="1801474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Conclusion (optional)</a:t>
            </a:r>
          </a:p>
        </p:txBody>
      </p:sp>
      <p:sp>
        <p:nvSpPr>
          <p:cNvPr id="3" name="內容版面配置區 2"/>
          <p:cNvSpPr>
            <a:spLocks noGrp="1"/>
          </p:cNvSpPr>
          <p:nvPr>
            <p:ph idx="1"/>
          </p:nvPr>
        </p:nvSpPr>
        <p:spPr>
          <a:xfrm>
            <a:off x="0" y="914400"/>
            <a:ext cx="12192000" cy="5943599"/>
          </a:xfrm>
        </p:spPr>
        <p:txBody>
          <a:bodyPr/>
          <a:lstStyle/>
          <a:p>
            <a:r>
              <a:rPr lang="en-US" dirty="0"/>
              <a:t>In this paper, we showed how optimizing a neural compression scheme with a GAN yields reconstructions with high perceptual fidelity that are visually close to the input, and that are preferred to previous methods even when these approaches use more than double the bits. We evaluated our approach with a diverse set of metrics and interpreted the results with rate-distortion-perception theory</a:t>
            </a:r>
            <a:r>
              <a:rPr lang="en-US" dirty="0" smtClean="0"/>
              <a:t>.</a:t>
            </a:r>
          </a:p>
          <a:p>
            <a:endParaRPr lang="en-SG" dirty="0"/>
          </a:p>
        </p:txBody>
      </p:sp>
    </p:spTree>
    <p:extLst>
      <p:ext uri="{BB962C8B-B14F-4D97-AF65-F5344CB8AC3E}">
        <p14:creationId xmlns:p14="http://schemas.microsoft.com/office/powerpoint/2010/main" val="1216907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US" dirty="0" smtClean="0"/>
              <a:t>Reference</a:t>
            </a:r>
            <a:endParaRPr lang="en-SG" dirty="0"/>
          </a:p>
        </p:txBody>
      </p:sp>
      <p:sp>
        <p:nvSpPr>
          <p:cNvPr id="3" name="內容版面配置區 2"/>
          <p:cNvSpPr>
            <a:spLocks noGrp="1"/>
          </p:cNvSpPr>
          <p:nvPr>
            <p:ph idx="1"/>
          </p:nvPr>
        </p:nvSpPr>
        <p:spPr>
          <a:xfrm>
            <a:off x="0" y="914400"/>
            <a:ext cx="12192000" cy="5943599"/>
          </a:xfrm>
        </p:spPr>
        <p:txBody>
          <a:bodyPr/>
          <a:lstStyle/>
          <a:p>
            <a:r>
              <a:rPr lang="en-SG" dirty="0"/>
              <a:t>1. </a:t>
            </a:r>
            <a:r>
              <a:rPr lang="en-SG" dirty="0">
                <a:hlinkClick r:id="rId2"/>
              </a:rPr>
              <a:t>https://</a:t>
            </a:r>
            <a:r>
              <a:rPr lang="en-SG" dirty="0" smtClean="0">
                <a:hlinkClick r:id="rId2"/>
              </a:rPr>
              <a:t>arxiv.org/pdf/2006.09965.pdf</a:t>
            </a:r>
            <a:endParaRPr lang="en-SG" dirty="0" smtClean="0"/>
          </a:p>
          <a:p>
            <a:r>
              <a:rPr lang="en-SG" dirty="0"/>
              <a:t>2. </a:t>
            </a:r>
            <a:r>
              <a:rPr lang="en-SG" dirty="0">
                <a:hlinkClick r:id="rId3"/>
              </a:rPr>
              <a:t>https://</a:t>
            </a:r>
            <a:r>
              <a:rPr lang="en-SG" dirty="0" smtClean="0">
                <a:hlinkClick r:id="rId3"/>
              </a:rPr>
              <a:t>medium.com/ai-academy-taiwan/what-are-autoencoders-175b474d74d1</a:t>
            </a:r>
            <a:endParaRPr lang="en-SG" dirty="0" smtClean="0"/>
          </a:p>
          <a:p>
            <a:r>
              <a:rPr lang="en-SG" dirty="0"/>
              <a:t>3. </a:t>
            </a:r>
            <a:r>
              <a:rPr lang="en-SG" dirty="0">
                <a:hlinkClick r:id="rId4"/>
              </a:rPr>
              <a:t>https://</a:t>
            </a:r>
            <a:r>
              <a:rPr lang="en-SG" dirty="0" smtClean="0">
                <a:hlinkClick r:id="rId4"/>
              </a:rPr>
              <a:t>zhuanlan.zhihu.com/p/206470186</a:t>
            </a:r>
            <a:endParaRPr lang="en-SG" dirty="0" smtClean="0"/>
          </a:p>
          <a:p>
            <a:r>
              <a:rPr lang="en-US" dirty="0"/>
              <a:t>4. </a:t>
            </a:r>
            <a:r>
              <a:rPr lang="en-US">
                <a:hlinkClick r:id="rId5"/>
              </a:rPr>
              <a:t>https://</a:t>
            </a:r>
            <a:r>
              <a:rPr lang="en-US" smtClean="0">
                <a:hlinkClick r:id="rId5"/>
              </a:rPr>
              <a:t>github.com/tensorflow/compression/tree/master/models/hific</a:t>
            </a:r>
            <a:endParaRPr lang="en-US" smtClean="0"/>
          </a:p>
          <a:p>
            <a:endParaRPr lang="en-SG" dirty="0" smtClean="0"/>
          </a:p>
          <a:p>
            <a:endParaRPr lang="en-SG" dirty="0">
              <a:hlinkClick r:id="rId4"/>
            </a:endParaRPr>
          </a:p>
          <a:p>
            <a:endParaRPr lang="en-SG" dirty="0"/>
          </a:p>
        </p:txBody>
      </p:sp>
    </p:spTree>
    <p:extLst>
      <p:ext uri="{BB962C8B-B14F-4D97-AF65-F5344CB8AC3E}">
        <p14:creationId xmlns:p14="http://schemas.microsoft.com/office/powerpoint/2010/main" val="251225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Introduction</a:t>
            </a:r>
          </a:p>
        </p:txBody>
      </p:sp>
      <p:sp>
        <p:nvSpPr>
          <p:cNvPr id="3" name="內容版面配置區 2"/>
          <p:cNvSpPr>
            <a:spLocks noGrp="1"/>
          </p:cNvSpPr>
          <p:nvPr>
            <p:ph idx="1"/>
          </p:nvPr>
        </p:nvSpPr>
        <p:spPr>
          <a:xfrm>
            <a:off x="0" y="914400"/>
            <a:ext cx="12192000" cy="5943599"/>
          </a:xfrm>
        </p:spPr>
        <p:txBody>
          <a:bodyPr/>
          <a:lstStyle/>
          <a:p>
            <a:r>
              <a:rPr lang="en-SG" dirty="0" smtClean="0"/>
              <a:t>1. </a:t>
            </a:r>
            <a:r>
              <a:rPr lang="en-US" dirty="0"/>
              <a:t>We extensively study how to combine </a:t>
            </a:r>
            <a:r>
              <a:rPr lang="en-US" dirty="0">
                <a:solidFill>
                  <a:srgbClr val="FF0000"/>
                </a:solidFill>
              </a:rPr>
              <a:t>Generative Adversarial Networks </a:t>
            </a:r>
            <a:r>
              <a:rPr lang="en-US" dirty="0"/>
              <a:t>and </a:t>
            </a:r>
            <a:r>
              <a:rPr lang="en-US" dirty="0" smtClean="0"/>
              <a:t>learned compression </a:t>
            </a:r>
            <a:r>
              <a:rPr lang="en-US" dirty="0"/>
              <a:t>to obtain a state-of-the-art generative </a:t>
            </a:r>
            <a:r>
              <a:rPr lang="en-US" dirty="0" err="1"/>
              <a:t>lossy</a:t>
            </a:r>
            <a:r>
              <a:rPr lang="en-US" dirty="0"/>
              <a:t> compression </a:t>
            </a:r>
            <a:r>
              <a:rPr lang="en-US" dirty="0" smtClean="0"/>
              <a:t>system. In </a:t>
            </a:r>
            <a:r>
              <a:rPr lang="en-US" dirty="0"/>
              <a:t>particular, we investigate </a:t>
            </a:r>
            <a:r>
              <a:rPr lang="en-US" dirty="0">
                <a:solidFill>
                  <a:srgbClr val="FF0000"/>
                </a:solidFill>
              </a:rPr>
              <a:t>normalization layers, generator and </a:t>
            </a:r>
            <a:r>
              <a:rPr lang="en-US" dirty="0" smtClean="0">
                <a:solidFill>
                  <a:srgbClr val="FF0000"/>
                </a:solidFill>
              </a:rPr>
              <a:t>discriminator architectures</a:t>
            </a:r>
            <a:r>
              <a:rPr lang="en-US" dirty="0"/>
              <a:t>, training strategies, as well as perceptual losses</a:t>
            </a:r>
            <a:r>
              <a:rPr lang="en-US" dirty="0" smtClean="0"/>
              <a:t>.</a:t>
            </a:r>
          </a:p>
          <a:p>
            <a:endParaRPr lang="en-US" dirty="0"/>
          </a:p>
          <a:p>
            <a:r>
              <a:rPr lang="en-US" dirty="0"/>
              <a:t>2. We bridge the gap between </a:t>
            </a:r>
            <a:r>
              <a:rPr lang="en-US" dirty="0" smtClean="0">
                <a:solidFill>
                  <a:srgbClr val="FF0000"/>
                </a:solidFill>
              </a:rPr>
              <a:t>rate-distortion perception </a:t>
            </a:r>
            <a:r>
              <a:rPr lang="en-US" dirty="0"/>
              <a:t>theory and practice by evaluating our approach both quantitatively </a:t>
            </a:r>
            <a:r>
              <a:rPr lang="en-US" dirty="0" smtClean="0"/>
              <a:t>with various </a:t>
            </a:r>
            <a:r>
              <a:rPr lang="en-US" dirty="0"/>
              <a:t>perceptual metrics, and with a user study.</a:t>
            </a:r>
            <a:endParaRPr lang="en-SG" dirty="0"/>
          </a:p>
        </p:txBody>
      </p:sp>
    </p:spTree>
    <p:extLst>
      <p:ext uri="{BB962C8B-B14F-4D97-AF65-F5344CB8AC3E}">
        <p14:creationId xmlns:p14="http://schemas.microsoft.com/office/powerpoint/2010/main" val="158547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Related work</a:t>
            </a:r>
          </a:p>
        </p:txBody>
      </p:sp>
      <p:sp>
        <p:nvSpPr>
          <p:cNvPr id="3" name="內容版面配置區 2"/>
          <p:cNvSpPr>
            <a:spLocks noGrp="1"/>
          </p:cNvSpPr>
          <p:nvPr>
            <p:ph idx="1"/>
          </p:nvPr>
        </p:nvSpPr>
        <p:spPr>
          <a:xfrm>
            <a:off x="0" y="914400"/>
            <a:ext cx="12192000" cy="5943599"/>
          </a:xfrm>
        </p:spPr>
        <p:txBody>
          <a:bodyPr/>
          <a:lstStyle/>
          <a:p>
            <a:r>
              <a:rPr lang="en-SG" dirty="0"/>
              <a:t>1. [47] George </a:t>
            </a:r>
            <a:r>
              <a:rPr lang="en-SG" dirty="0" err="1"/>
              <a:t>Toderici</a:t>
            </a:r>
            <a:r>
              <a:rPr lang="en-SG" dirty="0"/>
              <a:t>, Damien Vincent, Nick Johnston, Sung </a:t>
            </a:r>
            <a:r>
              <a:rPr lang="en-SG" dirty="0" err="1"/>
              <a:t>Jin</a:t>
            </a:r>
            <a:r>
              <a:rPr lang="en-SG" dirty="0"/>
              <a:t> Hwang, David </a:t>
            </a:r>
            <a:r>
              <a:rPr lang="en-SG" dirty="0" err="1"/>
              <a:t>Minnen</a:t>
            </a:r>
            <a:r>
              <a:rPr lang="en-SG" dirty="0"/>
              <a:t>, Joel Shor, </a:t>
            </a:r>
            <a:r>
              <a:rPr lang="en-SG" dirty="0" smtClean="0"/>
              <a:t>and Michele </a:t>
            </a:r>
            <a:r>
              <a:rPr lang="en-SG" dirty="0" err="1"/>
              <a:t>Covell</a:t>
            </a:r>
            <a:r>
              <a:rPr lang="en-SG" dirty="0"/>
              <a:t>. Full resolution image compression with recurrent neural networks. </a:t>
            </a:r>
            <a:r>
              <a:rPr lang="en-SG" dirty="0" err="1"/>
              <a:t>arXiv</a:t>
            </a:r>
            <a:r>
              <a:rPr lang="en-SG" dirty="0"/>
              <a:t> </a:t>
            </a:r>
            <a:r>
              <a:rPr lang="en-SG" dirty="0" smtClean="0"/>
              <a:t>preprint arXiv:1608.05148</a:t>
            </a:r>
            <a:r>
              <a:rPr lang="en-SG" dirty="0"/>
              <a:t>, 2016</a:t>
            </a:r>
            <a:r>
              <a:rPr lang="en-SG" dirty="0" smtClean="0"/>
              <a:t>.</a:t>
            </a:r>
          </a:p>
          <a:p>
            <a:r>
              <a:rPr lang="en-SG" dirty="0" smtClean="0"/>
              <a:t>-</a:t>
            </a:r>
            <a:r>
              <a:rPr lang="en-SG" dirty="0" smtClean="0">
                <a:solidFill>
                  <a:srgbClr val="FF0000"/>
                </a:solidFill>
              </a:rPr>
              <a:t>It uses RNN</a:t>
            </a:r>
          </a:p>
          <a:p>
            <a:endParaRPr lang="en-SG" dirty="0" smtClean="0"/>
          </a:p>
          <a:p>
            <a:r>
              <a:rPr lang="en-SG" dirty="0" smtClean="0"/>
              <a:t>2.</a:t>
            </a:r>
            <a:r>
              <a:rPr lang="en-US" dirty="0"/>
              <a:t> [39] Oren </a:t>
            </a:r>
            <a:r>
              <a:rPr lang="en-US" dirty="0" err="1"/>
              <a:t>Rippel</a:t>
            </a:r>
            <a:r>
              <a:rPr lang="en-US" dirty="0"/>
              <a:t> and </a:t>
            </a:r>
            <a:r>
              <a:rPr lang="en-US" dirty="0" err="1"/>
              <a:t>Lubomir</a:t>
            </a:r>
            <a:r>
              <a:rPr lang="en-US" dirty="0"/>
              <a:t> </a:t>
            </a:r>
            <a:r>
              <a:rPr lang="en-US" dirty="0" err="1"/>
              <a:t>Bourdev</a:t>
            </a:r>
            <a:r>
              <a:rPr lang="en-US" dirty="0"/>
              <a:t>. Real-time adaptive image compression. In Proceedings of the </a:t>
            </a:r>
            <a:r>
              <a:rPr lang="en-US" dirty="0" smtClean="0"/>
              <a:t>34</a:t>
            </a:r>
            <a:r>
              <a:rPr lang="en-US" baseline="30000" dirty="0" smtClean="0"/>
              <a:t>th</a:t>
            </a:r>
            <a:r>
              <a:rPr lang="en-US" dirty="0" smtClean="0"/>
              <a:t> International </a:t>
            </a:r>
            <a:r>
              <a:rPr lang="en-US" dirty="0"/>
              <a:t>Conference on Machine Learning, volume 70 of Proceedings of Machine Learning </a:t>
            </a:r>
            <a:r>
              <a:rPr lang="en-US" dirty="0" err="1" smtClean="0"/>
              <a:t>Research,pages</a:t>
            </a:r>
            <a:r>
              <a:rPr lang="en-US" dirty="0" smtClean="0"/>
              <a:t> </a:t>
            </a:r>
            <a:r>
              <a:rPr lang="en-US" dirty="0"/>
              <a:t>2922–2930, International Convention Centre, Sydney, Australia, 06–11 Aug 2017. PMLR</a:t>
            </a:r>
            <a:r>
              <a:rPr lang="en-US" dirty="0" smtClean="0"/>
              <a:t>.</a:t>
            </a:r>
          </a:p>
          <a:p>
            <a:r>
              <a:rPr lang="en-US" dirty="0" smtClean="0"/>
              <a:t>-It uses </a:t>
            </a:r>
            <a:r>
              <a:rPr lang="en-US" dirty="0"/>
              <a:t>an </a:t>
            </a:r>
            <a:r>
              <a:rPr lang="en-US" dirty="0" smtClean="0"/>
              <a:t>adversarial loss </a:t>
            </a:r>
            <a:r>
              <a:rPr lang="en-US" dirty="0"/>
              <a:t>as a component in their full-resolution compression system, but they do not systematically </a:t>
            </a:r>
            <a:r>
              <a:rPr lang="en-US" dirty="0" smtClean="0">
                <a:solidFill>
                  <a:srgbClr val="FF0000"/>
                </a:solidFill>
              </a:rPr>
              <a:t>ablate and </a:t>
            </a:r>
            <a:r>
              <a:rPr lang="en-US" dirty="0">
                <a:solidFill>
                  <a:srgbClr val="FF0000"/>
                </a:solidFill>
              </a:rPr>
              <a:t>asses the benefits of this loss on the quality of their reconstructions</a:t>
            </a:r>
            <a:r>
              <a:rPr lang="en-US" dirty="0"/>
              <a:t>.</a:t>
            </a:r>
            <a:endParaRPr lang="en-SG" dirty="0"/>
          </a:p>
        </p:txBody>
      </p:sp>
    </p:spTree>
    <p:extLst>
      <p:ext uri="{BB962C8B-B14F-4D97-AF65-F5344CB8AC3E}">
        <p14:creationId xmlns:p14="http://schemas.microsoft.com/office/powerpoint/2010/main" val="3843067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Method</a:t>
            </a:r>
          </a:p>
        </p:txBody>
      </p:sp>
      <p:pic>
        <p:nvPicPr>
          <p:cNvPr id="4" name="內容版面配置區 3"/>
          <p:cNvPicPr>
            <a:picLocks noGrp="1" noChangeAspect="1"/>
          </p:cNvPicPr>
          <p:nvPr>
            <p:ph idx="1"/>
          </p:nvPr>
        </p:nvPicPr>
        <p:blipFill>
          <a:blip r:embed="rId2"/>
          <a:stretch>
            <a:fillRect/>
          </a:stretch>
        </p:blipFill>
        <p:spPr>
          <a:xfrm>
            <a:off x="-1" y="914400"/>
            <a:ext cx="11905674" cy="2229148"/>
          </a:xfrm>
          <a:prstGeom prst="rect">
            <a:avLst/>
          </a:prstGeom>
        </p:spPr>
      </p:pic>
      <p:pic>
        <p:nvPicPr>
          <p:cNvPr id="5" name="圖片 4"/>
          <p:cNvPicPr>
            <a:picLocks noChangeAspect="1"/>
          </p:cNvPicPr>
          <p:nvPr/>
        </p:nvPicPr>
        <p:blipFill>
          <a:blip r:embed="rId3"/>
          <a:stretch>
            <a:fillRect/>
          </a:stretch>
        </p:blipFill>
        <p:spPr>
          <a:xfrm>
            <a:off x="284613" y="3292925"/>
            <a:ext cx="11092019" cy="955802"/>
          </a:xfrm>
          <a:prstGeom prst="rect">
            <a:avLst/>
          </a:prstGeom>
        </p:spPr>
      </p:pic>
      <p:sp>
        <p:nvSpPr>
          <p:cNvPr id="6" name="文字方塊 5"/>
          <p:cNvSpPr txBox="1"/>
          <p:nvPr/>
        </p:nvSpPr>
        <p:spPr>
          <a:xfrm>
            <a:off x="378691" y="4498109"/>
            <a:ext cx="10997941" cy="523220"/>
          </a:xfrm>
          <a:prstGeom prst="rect">
            <a:avLst/>
          </a:prstGeom>
          <a:noFill/>
        </p:spPr>
        <p:txBody>
          <a:bodyPr wrap="square" rtlCol="0">
            <a:spAutoFit/>
          </a:bodyPr>
          <a:lstStyle/>
          <a:p>
            <a:r>
              <a:rPr lang="en-SG" sz="2800" dirty="0" smtClean="0"/>
              <a:t>parameter: Adam for </a:t>
            </a:r>
            <a:r>
              <a:rPr lang="en-SG" sz="2800" dirty="0"/>
              <a:t>2 000 000 steps</a:t>
            </a:r>
          </a:p>
        </p:txBody>
      </p:sp>
    </p:spTree>
    <p:extLst>
      <p:ext uri="{BB962C8B-B14F-4D97-AF65-F5344CB8AC3E}">
        <p14:creationId xmlns:p14="http://schemas.microsoft.com/office/powerpoint/2010/main" val="1271164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a:t>Conditional GANs</a:t>
            </a:r>
          </a:p>
        </p:txBody>
      </p:sp>
      <p:sp>
        <p:nvSpPr>
          <p:cNvPr id="3" name="內容版面配置區 2"/>
          <p:cNvSpPr>
            <a:spLocks noGrp="1"/>
          </p:cNvSpPr>
          <p:nvPr>
            <p:ph idx="1"/>
          </p:nvPr>
        </p:nvSpPr>
        <p:spPr>
          <a:xfrm>
            <a:off x="0" y="914400"/>
            <a:ext cx="12192000" cy="5943599"/>
          </a:xfrm>
        </p:spPr>
        <p:txBody>
          <a:bodyPr/>
          <a:lstStyle/>
          <a:p>
            <a:r>
              <a:rPr lang="en-US" dirty="0"/>
              <a:t>1. </a:t>
            </a:r>
            <a:r>
              <a:rPr lang="en-US" dirty="0">
                <a:solidFill>
                  <a:srgbClr val="FF0000"/>
                </a:solidFill>
              </a:rPr>
              <a:t>Conditional GANs </a:t>
            </a:r>
            <a:r>
              <a:rPr lang="en-US" dirty="0"/>
              <a:t>are a way to learn a </a:t>
            </a:r>
            <a:r>
              <a:rPr lang="en-US" dirty="0">
                <a:solidFill>
                  <a:srgbClr val="FF0000"/>
                </a:solidFill>
              </a:rPr>
              <a:t>generative model of a conditional distribution p(X|S), </a:t>
            </a:r>
            <a:endParaRPr lang="en-US" dirty="0" smtClean="0">
              <a:solidFill>
                <a:srgbClr val="FF0000"/>
              </a:solidFill>
            </a:endParaRPr>
          </a:p>
          <a:p>
            <a:pPr marL="0" indent="0">
              <a:buNone/>
            </a:pPr>
            <a:r>
              <a:rPr lang="en-US" dirty="0" smtClean="0"/>
              <a:t>where </a:t>
            </a:r>
            <a:r>
              <a:rPr lang="en-US" dirty="0"/>
              <a:t>each </a:t>
            </a:r>
            <a:r>
              <a:rPr lang="en-US" dirty="0" err="1"/>
              <a:t>datapoint</a:t>
            </a:r>
            <a:r>
              <a:rPr lang="en-US" dirty="0"/>
              <a:t> x is associated </a:t>
            </a:r>
            <a:r>
              <a:rPr lang="en-US" dirty="0">
                <a:solidFill>
                  <a:srgbClr val="FF0000"/>
                </a:solidFill>
              </a:rPr>
              <a:t>with additional information s (e.g., class labels or a semantic map) </a:t>
            </a:r>
            <a:r>
              <a:rPr lang="en-US" dirty="0"/>
              <a:t>and x, s are related through an unknown joint distribution </a:t>
            </a:r>
            <a:r>
              <a:rPr lang="en-US" dirty="0" err="1"/>
              <a:t>pX,S</a:t>
            </a:r>
            <a:r>
              <a:rPr lang="en-US" dirty="0" smtClean="0"/>
              <a:t>.</a:t>
            </a:r>
            <a:endParaRPr lang="en-US" dirty="0"/>
          </a:p>
          <a:p>
            <a:pPr marL="0" indent="0">
              <a:buNone/>
            </a:pPr>
            <a:r>
              <a:rPr lang="en-US" dirty="0"/>
              <a:t>2. we train two rivaling networks: a generator G that is conditioned on s to map samples y from a fixed known distribution </a:t>
            </a:r>
            <a:r>
              <a:rPr lang="en-US" dirty="0" err="1" smtClean="0"/>
              <a:t>P</a:t>
            </a:r>
            <a:r>
              <a:rPr lang="en-US" dirty="0" err="1"/>
              <a:t>y</a:t>
            </a:r>
            <a:r>
              <a:rPr lang="en-US" dirty="0" smtClean="0"/>
              <a:t> </a:t>
            </a:r>
            <a:r>
              <a:rPr lang="en-US" dirty="0"/>
              <a:t>to </a:t>
            </a:r>
            <a:r>
              <a:rPr lang="en-US" dirty="0" err="1" smtClean="0"/>
              <a:t>Px|s</a:t>
            </a:r>
            <a:endParaRPr lang="en-US" dirty="0" smtClean="0"/>
          </a:p>
          <a:p>
            <a:pPr marL="0" indent="0">
              <a:buNone/>
            </a:pPr>
            <a:r>
              <a:rPr lang="en-US" dirty="0"/>
              <a:t>and a discriminator D that maps an input (x, s) to the probability that it is a sample from </a:t>
            </a:r>
            <a:r>
              <a:rPr lang="en-US" dirty="0" err="1"/>
              <a:t>Px|s</a:t>
            </a:r>
            <a:r>
              <a:rPr lang="en-US" dirty="0"/>
              <a:t> rather than from the output of </a:t>
            </a:r>
            <a:r>
              <a:rPr lang="en-US" dirty="0" smtClean="0"/>
              <a:t>G.</a:t>
            </a:r>
          </a:p>
          <a:p>
            <a:pPr marL="0" indent="0">
              <a:buNone/>
            </a:pPr>
            <a:endParaRPr lang="en-US" dirty="0" smtClean="0"/>
          </a:p>
          <a:p>
            <a:pPr marL="0" indent="0">
              <a:buNone/>
            </a:pPr>
            <a:r>
              <a:rPr lang="en-US" dirty="0"/>
              <a:t>3. </a:t>
            </a:r>
            <a:r>
              <a:rPr lang="en-US" dirty="0">
                <a:solidFill>
                  <a:srgbClr val="FF0000"/>
                </a:solidFill>
              </a:rPr>
              <a:t>The goal is for G to “fool” D into believing its samples are real, i.e., from </a:t>
            </a:r>
            <a:r>
              <a:rPr lang="en-US" dirty="0" err="1">
                <a:solidFill>
                  <a:srgbClr val="FF0000"/>
                </a:solidFill>
              </a:rPr>
              <a:t>Px|s</a:t>
            </a:r>
            <a:r>
              <a:rPr lang="en-US" dirty="0">
                <a:solidFill>
                  <a:srgbClr val="FF0000"/>
                </a:solidFill>
              </a:rPr>
              <a:t>. Fixing s, we can optimize the “non-saturating” loss.</a:t>
            </a:r>
            <a:endParaRPr lang="en-SG" dirty="0">
              <a:solidFill>
                <a:srgbClr val="FF0000"/>
              </a:solidFill>
            </a:endParaRPr>
          </a:p>
        </p:txBody>
      </p:sp>
    </p:spTree>
    <p:extLst>
      <p:ext uri="{BB962C8B-B14F-4D97-AF65-F5344CB8AC3E}">
        <p14:creationId xmlns:p14="http://schemas.microsoft.com/office/powerpoint/2010/main" val="107497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normAutofit/>
          </a:bodyPr>
          <a:lstStyle/>
          <a:p>
            <a:r>
              <a:rPr lang="en-SG" dirty="0" smtClean="0"/>
              <a:t>non-saturating </a:t>
            </a:r>
            <a:r>
              <a:rPr lang="en-SG" dirty="0"/>
              <a:t>loss</a:t>
            </a:r>
            <a:r>
              <a:rPr lang="en-SG" dirty="0" smtClean="0"/>
              <a:t>.</a:t>
            </a:r>
            <a:endParaRPr lang="en-SG" dirty="0"/>
          </a:p>
        </p:txBody>
      </p:sp>
      <p:pic>
        <p:nvPicPr>
          <p:cNvPr id="4" name="內容版面配置區 3"/>
          <p:cNvPicPr>
            <a:picLocks noGrp="1" noChangeAspect="1"/>
          </p:cNvPicPr>
          <p:nvPr>
            <p:ph idx="1"/>
          </p:nvPr>
        </p:nvPicPr>
        <p:blipFill>
          <a:blip r:embed="rId2"/>
          <a:stretch>
            <a:fillRect/>
          </a:stretch>
        </p:blipFill>
        <p:spPr>
          <a:xfrm>
            <a:off x="101507" y="1034473"/>
            <a:ext cx="10129191" cy="1034471"/>
          </a:xfrm>
          <a:prstGeom prst="rect">
            <a:avLst/>
          </a:prstGeom>
        </p:spPr>
      </p:pic>
      <p:sp>
        <p:nvSpPr>
          <p:cNvPr id="5" name="文字方塊 4"/>
          <p:cNvSpPr txBox="1"/>
          <p:nvPr/>
        </p:nvSpPr>
        <p:spPr>
          <a:xfrm>
            <a:off x="73891" y="2216727"/>
            <a:ext cx="11582400" cy="1569660"/>
          </a:xfrm>
          <a:prstGeom prst="rect">
            <a:avLst/>
          </a:prstGeom>
          <a:noFill/>
        </p:spPr>
        <p:txBody>
          <a:bodyPr wrap="square" rtlCol="0">
            <a:spAutoFit/>
          </a:bodyPr>
          <a:lstStyle/>
          <a:p>
            <a:r>
              <a:rPr lang="en-US" altLang="zh-TW" sz="2400" dirty="0">
                <a:solidFill>
                  <a:srgbClr val="FF0000"/>
                </a:solidFill>
              </a:rPr>
              <a:t>D(x)</a:t>
            </a:r>
            <a:r>
              <a:rPr lang="zh-TW" altLang="en-US" sz="2400" dirty="0"/>
              <a:t>表示</a:t>
            </a:r>
            <a:r>
              <a:rPr lang="en-US" altLang="zh-TW" sz="2400" dirty="0"/>
              <a:t>D</a:t>
            </a:r>
            <a:r>
              <a:rPr lang="zh-TW" altLang="en-US" sz="2400" dirty="0"/>
              <a:t>網路判斷</a:t>
            </a:r>
            <a:r>
              <a:rPr lang="zh-TW" altLang="en-US" sz="2400" dirty="0">
                <a:solidFill>
                  <a:srgbClr val="FF0000"/>
                </a:solidFill>
              </a:rPr>
              <a:t>真實圖片</a:t>
            </a:r>
            <a:r>
              <a:rPr lang="zh-TW" altLang="en-US" sz="2400" dirty="0"/>
              <a:t>是否真實</a:t>
            </a:r>
            <a:r>
              <a:rPr lang="zh-TW" altLang="en-US" sz="2400" dirty="0" smtClean="0"/>
              <a:t>的機率</a:t>
            </a:r>
            <a:r>
              <a:rPr lang="zh-TW" altLang="en-US" sz="2400" dirty="0"/>
              <a:t>，對於</a:t>
            </a:r>
            <a:r>
              <a:rPr lang="en-US" altLang="zh-TW" sz="2400" dirty="0"/>
              <a:t>D</a:t>
            </a:r>
            <a:r>
              <a:rPr lang="zh-TW" altLang="en-US" sz="2400" dirty="0"/>
              <a:t>來說，這個值</a:t>
            </a:r>
            <a:r>
              <a:rPr lang="zh-TW" altLang="en-US" sz="2400" dirty="0">
                <a:solidFill>
                  <a:srgbClr val="FF0000"/>
                </a:solidFill>
              </a:rPr>
              <a:t>越接近</a:t>
            </a:r>
            <a:r>
              <a:rPr lang="en-US" altLang="zh-TW" sz="2400" dirty="0">
                <a:solidFill>
                  <a:srgbClr val="FF0000"/>
                </a:solidFill>
              </a:rPr>
              <a:t>1</a:t>
            </a:r>
            <a:r>
              <a:rPr lang="zh-TW" altLang="en-US" sz="2400" dirty="0">
                <a:solidFill>
                  <a:srgbClr val="FF0000"/>
                </a:solidFill>
              </a:rPr>
              <a:t>越好</a:t>
            </a:r>
            <a:r>
              <a:rPr lang="zh-TW" altLang="en-US" sz="2400" dirty="0" smtClean="0"/>
              <a:t>。</a:t>
            </a:r>
            <a:endParaRPr lang="en-US" altLang="zh-TW" sz="2400" dirty="0" smtClean="0"/>
          </a:p>
          <a:p>
            <a:endParaRPr lang="zh-TW" altLang="en-US" sz="2400" dirty="0"/>
          </a:p>
          <a:p>
            <a:r>
              <a:rPr lang="en-US" altLang="zh-TW" sz="2400" dirty="0">
                <a:solidFill>
                  <a:srgbClr val="FF0000"/>
                </a:solidFill>
              </a:rPr>
              <a:t>D(G(z))</a:t>
            </a:r>
            <a:r>
              <a:rPr lang="zh-TW" altLang="en-US" sz="2400" dirty="0"/>
              <a:t>是</a:t>
            </a:r>
            <a:r>
              <a:rPr lang="en-US" altLang="zh-TW" sz="2400" dirty="0"/>
              <a:t>D</a:t>
            </a:r>
            <a:r>
              <a:rPr lang="zh-TW" altLang="en-US" sz="2400" dirty="0"/>
              <a:t>網路判斷</a:t>
            </a:r>
            <a:r>
              <a:rPr lang="en-US" altLang="zh-TW" sz="2400" dirty="0"/>
              <a:t>G</a:t>
            </a:r>
            <a:r>
              <a:rPr lang="zh-TW" altLang="en-US" sz="2400" dirty="0">
                <a:solidFill>
                  <a:srgbClr val="FF0000"/>
                </a:solidFill>
              </a:rPr>
              <a:t>生成的圖片</a:t>
            </a:r>
            <a:r>
              <a:rPr lang="zh-TW" altLang="en-US" sz="2400" dirty="0"/>
              <a:t>的是否真實</a:t>
            </a:r>
            <a:r>
              <a:rPr lang="zh-TW" altLang="en-US" sz="2400" dirty="0" smtClean="0"/>
              <a:t>的機率</a:t>
            </a:r>
            <a:r>
              <a:rPr lang="zh-TW" altLang="en-US" sz="2400" dirty="0"/>
              <a:t>，</a:t>
            </a:r>
            <a:r>
              <a:rPr lang="zh-TW" altLang="en-US" sz="2400" dirty="0">
                <a:solidFill>
                  <a:srgbClr val="FF0000"/>
                </a:solidFill>
              </a:rPr>
              <a:t>對於</a:t>
            </a:r>
            <a:r>
              <a:rPr lang="en-US" altLang="zh-TW" sz="2400" dirty="0">
                <a:solidFill>
                  <a:srgbClr val="FF0000"/>
                </a:solidFill>
              </a:rPr>
              <a:t>D</a:t>
            </a:r>
            <a:r>
              <a:rPr lang="zh-TW" altLang="en-US" sz="2400" dirty="0">
                <a:solidFill>
                  <a:srgbClr val="FF0000"/>
                </a:solidFill>
              </a:rPr>
              <a:t>來說，這個值越接近</a:t>
            </a:r>
            <a:r>
              <a:rPr lang="en-US" altLang="zh-TW" sz="2400" dirty="0">
                <a:solidFill>
                  <a:srgbClr val="FF0000"/>
                </a:solidFill>
              </a:rPr>
              <a:t>0</a:t>
            </a:r>
            <a:r>
              <a:rPr lang="zh-TW" altLang="en-US" sz="2400" dirty="0">
                <a:solidFill>
                  <a:srgbClr val="FF0000"/>
                </a:solidFill>
              </a:rPr>
              <a:t>越好，對於</a:t>
            </a:r>
            <a:r>
              <a:rPr lang="en-US" altLang="zh-TW" sz="2400" dirty="0">
                <a:solidFill>
                  <a:srgbClr val="FF0000"/>
                </a:solidFill>
              </a:rPr>
              <a:t>G</a:t>
            </a:r>
            <a:r>
              <a:rPr lang="zh-TW" altLang="en-US" sz="2400" dirty="0">
                <a:solidFill>
                  <a:srgbClr val="FF0000"/>
                </a:solidFill>
              </a:rPr>
              <a:t>來說，這個值越接近</a:t>
            </a:r>
            <a:r>
              <a:rPr lang="en-US" altLang="zh-TW" sz="2400" dirty="0">
                <a:solidFill>
                  <a:srgbClr val="FF0000"/>
                </a:solidFill>
              </a:rPr>
              <a:t>1</a:t>
            </a:r>
            <a:r>
              <a:rPr lang="zh-TW" altLang="en-US" sz="2400" dirty="0">
                <a:solidFill>
                  <a:srgbClr val="FF0000"/>
                </a:solidFill>
              </a:rPr>
              <a:t>越好</a:t>
            </a:r>
            <a:r>
              <a:rPr lang="zh-TW" altLang="en-US" sz="2400" dirty="0"/>
              <a:t>。</a:t>
            </a:r>
            <a:endParaRPr lang="en-SG" sz="2400" dirty="0"/>
          </a:p>
        </p:txBody>
      </p:sp>
    </p:spTree>
    <p:extLst>
      <p:ext uri="{BB962C8B-B14F-4D97-AF65-F5344CB8AC3E}">
        <p14:creationId xmlns:p14="http://schemas.microsoft.com/office/powerpoint/2010/main" val="143744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err="1" smtClean="0"/>
              <a:t>Autoencoder</a:t>
            </a:r>
            <a:r>
              <a:rPr lang="en-SG" dirty="0" smtClean="0"/>
              <a:t>(E(encode)-&gt;G(</a:t>
            </a:r>
            <a:r>
              <a:rPr lang="en-SG" dirty="0" err="1" smtClean="0"/>
              <a:t>decode,generator</a:t>
            </a:r>
            <a:r>
              <a:rPr lang="en-SG" dirty="0" smtClean="0"/>
              <a:t>))</a:t>
            </a:r>
            <a:endParaRPr lang="en-SG" dirty="0"/>
          </a:p>
        </p:txBody>
      </p:sp>
      <p:sp>
        <p:nvSpPr>
          <p:cNvPr id="3" name="內容版面配置區 2"/>
          <p:cNvSpPr>
            <a:spLocks noGrp="1"/>
          </p:cNvSpPr>
          <p:nvPr>
            <p:ph idx="1"/>
          </p:nvPr>
        </p:nvSpPr>
        <p:spPr>
          <a:xfrm>
            <a:off x="0" y="914400"/>
            <a:ext cx="12192000" cy="5943599"/>
          </a:xfrm>
        </p:spPr>
        <p:txBody>
          <a:bodyPr/>
          <a:lstStyle/>
          <a:p>
            <a:r>
              <a:rPr lang="en-US" dirty="0" smtClean="0"/>
              <a:t>1.To </a:t>
            </a:r>
            <a:r>
              <a:rPr lang="en-US" dirty="0"/>
              <a:t>encode an image </a:t>
            </a:r>
            <a:r>
              <a:rPr lang="en-US" dirty="0" smtClean="0"/>
              <a:t>x (</a:t>
            </a:r>
            <a:r>
              <a:rPr lang="en-SG" dirty="0" err="1"/>
              <a:t>lossy</a:t>
            </a:r>
            <a:r>
              <a:rPr lang="en-SG" dirty="0"/>
              <a:t> </a:t>
            </a:r>
            <a:r>
              <a:rPr lang="en-SG" dirty="0" smtClean="0"/>
              <a:t>compression</a:t>
            </a:r>
            <a:r>
              <a:rPr lang="en-US" dirty="0" smtClean="0"/>
              <a:t>), </a:t>
            </a:r>
            <a:r>
              <a:rPr lang="en-US" dirty="0"/>
              <a:t>we obtain </a:t>
            </a:r>
            <a:r>
              <a:rPr lang="en-US" dirty="0">
                <a:solidFill>
                  <a:srgbClr val="FF0000"/>
                </a:solidFill>
              </a:rPr>
              <a:t>a quantized latent y = E(x). </a:t>
            </a:r>
            <a:endParaRPr lang="en-US" dirty="0" smtClean="0">
              <a:solidFill>
                <a:srgbClr val="FF0000"/>
              </a:solidFill>
            </a:endParaRPr>
          </a:p>
          <a:p>
            <a:r>
              <a:rPr lang="en-US" dirty="0" smtClean="0"/>
              <a:t>2.To </a:t>
            </a:r>
            <a:r>
              <a:rPr lang="en-US" dirty="0"/>
              <a:t>decode, we </a:t>
            </a:r>
            <a:r>
              <a:rPr lang="en-US" dirty="0" smtClean="0"/>
              <a:t>use </a:t>
            </a:r>
            <a:r>
              <a:rPr lang="en-US" dirty="0" smtClean="0">
                <a:solidFill>
                  <a:srgbClr val="FF0000"/>
                </a:solidFill>
              </a:rPr>
              <a:t>G </a:t>
            </a:r>
            <a:r>
              <a:rPr lang="en-US" dirty="0">
                <a:solidFill>
                  <a:srgbClr val="FF0000"/>
                </a:solidFill>
              </a:rPr>
              <a:t>to obtain the </a:t>
            </a:r>
            <a:r>
              <a:rPr lang="en-US" dirty="0" err="1">
                <a:solidFill>
                  <a:srgbClr val="FF0000"/>
                </a:solidFill>
              </a:rPr>
              <a:t>lossy</a:t>
            </a:r>
            <a:r>
              <a:rPr lang="en-US" dirty="0">
                <a:solidFill>
                  <a:srgbClr val="FF0000"/>
                </a:solidFill>
              </a:rPr>
              <a:t> reconstruction x’ = G(y</a:t>
            </a:r>
            <a:r>
              <a:rPr lang="en-US" dirty="0" smtClean="0">
                <a:solidFill>
                  <a:srgbClr val="FF0000"/>
                </a:solidFill>
              </a:rPr>
              <a:t>).</a:t>
            </a:r>
          </a:p>
          <a:p>
            <a:r>
              <a:rPr lang="en-US" dirty="0" smtClean="0"/>
              <a:t>3.The </a:t>
            </a:r>
            <a:r>
              <a:rPr lang="en-US" dirty="0">
                <a:solidFill>
                  <a:srgbClr val="FF0000"/>
                </a:solidFill>
              </a:rPr>
              <a:t>compression incurs a distortion d(x, x’), </a:t>
            </a:r>
            <a:r>
              <a:rPr lang="en-US" dirty="0"/>
              <a:t>e.g., d = MSE </a:t>
            </a:r>
          </a:p>
          <a:p>
            <a:r>
              <a:rPr lang="en-SG" dirty="0" smtClean="0">
                <a:solidFill>
                  <a:srgbClr val="FF0000"/>
                </a:solidFill>
              </a:rPr>
              <a:t>4.Storing </a:t>
            </a:r>
            <a:r>
              <a:rPr lang="en-SG" dirty="0">
                <a:solidFill>
                  <a:srgbClr val="FF0000"/>
                </a:solidFill>
              </a:rPr>
              <a:t>y is achieved by introducing a probability model P of </a:t>
            </a:r>
            <a:r>
              <a:rPr lang="en-SG" dirty="0" err="1">
                <a:solidFill>
                  <a:srgbClr val="FF0000"/>
                </a:solidFill>
              </a:rPr>
              <a:t>y.Using</a:t>
            </a:r>
            <a:r>
              <a:rPr lang="en-SG" dirty="0">
                <a:solidFill>
                  <a:srgbClr val="FF0000"/>
                </a:solidFill>
              </a:rPr>
              <a:t> P and an entropy coding algorithm </a:t>
            </a:r>
            <a:r>
              <a:rPr lang="en-SG" dirty="0"/>
              <a:t>(e.g., arithmetic coding), we can store y </a:t>
            </a:r>
            <a:r>
              <a:rPr lang="en-SG" dirty="0" err="1" smtClean="0"/>
              <a:t>losslessly</a:t>
            </a:r>
            <a:r>
              <a:rPr lang="en-SG" dirty="0" smtClean="0"/>
              <a:t> </a:t>
            </a:r>
            <a:r>
              <a:rPr lang="en-SG" dirty="0"/>
              <a:t>using bitrate (bit/s</a:t>
            </a:r>
            <a:r>
              <a:rPr lang="en-SG" dirty="0" smtClean="0"/>
              <a:t>)    </a:t>
            </a:r>
            <a:r>
              <a:rPr lang="en-SG" dirty="0">
                <a:solidFill>
                  <a:srgbClr val="FF0000"/>
                </a:solidFill>
              </a:rPr>
              <a:t>r(y) = − log(P(y</a:t>
            </a:r>
            <a:r>
              <a:rPr lang="en-SG" dirty="0" smtClean="0">
                <a:solidFill>
                  <a:srgbClr val="FF0000"/>
                </a:solidFill>
              </a:rPr>
              <a:t>)). </a:t>
            </a:r>
            <a:endParaRPr lang="en-SG" dirty="0">
              <a:solidFill>
                <a:srgbClr val="FF0000"/>
              </a:solidFill>
            </a:endParaRPr>
          </a:p>
          <a:p>
            <a:r>
              <a:rPr lang="en-SG" dirty="0" smtClean="0"/>
              <a:t>5.</a:t>
            </a:r>
            <a:r>
              <a:rPr lang="en-US" dirty="0"/>
              <a:t> If we parameterize E, G, and P as CNNs, we can train them jointly by minimizing</a:t>
            </a:r>
          </a:p>
          <a:p>
            <a:pPr marL="0" indent="0">
              <a:buNone/>
            </a:pPr>
            <a:r>
              <a:rPr lang="en-US" dirty="0"/>
              <a:t>the rate-distortion trade-off, where λ controls the trade-off</a:t>
            </a:r>
            <a:r>
              <a:rPr lang="en-US" dirty="0" smtClean="0"/>
              <a:t>:</a:t>
            </a:r>
          </a:p>
          <a:p>
            <a:pPr marL="0" indent="0">
              <a:buNone/>
            </a:pPr>
            <a:endParaRPr lang="en-SG" dirty="0" smtClean="0"/>
          </a:p>
          <a:p>
            <a:endParaRPr lang="en-SG" dirty="0"/>
          </a:p>
        </p:txBody>
      </p:sp>
      <p:pic>
        <p:nvPicPr>
          <p:cNvPr id="4" name="圖片 3"/>
          <p:cNvPicPr>
            <a:picLocks noChangeAspect="1"/>
          </p:cNvPicPr>
          <p:nvPr/>
        </p:nvPicPr>
        <p:blipFill>
          <a:blip r:embed="rId2"/>
          <a:stretch>
            <a:fillRect/>
          </a:stretch>
        </p:blipFill>
        <p:spPr>
          <a:xfrm>
            <a:off x="373285" y="4998057"/>
            <a:ext cx="8769809" cy="1060998"/>
          </a:xfrm>
          <a:prstGeom prst="rect">
            <a:avLst/>
          </a:prstGeom>
        </p:spPr>
      </p:pic>
    </p:spTree>
    <p:extLst>
      <p:ext uri="{BB962C8B-B14F-4D97-AF65-F5344CB8AC3E}">
        <p14:creationId xmlns:p14="http://schemas.microsoft.com/office/powerpoint/2010/main" val="105326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smtClean="0"/>
              <a:t>Loss function</a:t>
            </a:r>
            <a:endParaRPr lang="en-SG" dirty="0"/>
          </a:p>
        </p:txBody>
      </p:sp>
      <p:sp>
        <p:nvSpPr>
          <p:cNvPr id="3" name="內容版面配置區 2"/>
          <p:cNvSpPr>
            <a:spLocks noGrp="1"/>
          </p:cNvSpPr>
          <p:nvPr>
            <p:ph idx="1"/>
          </p:nvPr>
        </p:nvSpPr>
        <p:spPr>
          <a:xfrm>
            <a:off x="0" y="914400"/>
            <a:ext cx="12192000" cy="5943599"/>
          </a:xfrm>
        </p:spPr>
        <p:txBody>
          <a:bodyPr>
            <a:normAutofit/>
          </a:bodyPr>
          <a:lstStyle/>
          <a:p>
            <a:r>
              <a:rPr lang="en-SG" dirty="0" smtClean="0"/>
              <a:t>1.</a:t>
            </a:r>
            <a:r>
              <a:rPr lang="en-US" dirty="0"/>
              <a:t> We augment the neural image compression formulation with a conditional GAN, i.e., we </a:t>
            </a:r>
            <a:r>
              <a:rPr lang="en-US" dirty="0" smtClean="0"/>
              <a:t>merge equations mentioned above and </a:t>
            </a:r>
            <a:r>
              <a:rPr lang="en-US" dirty="0"/>
              <a:t>learn networks E, G, P, </a:t>
            </a:r>
            <a:r>
              <a:rPr lang="en-US" dirty="0" smtClean="0"/>
              <a:t>D.</a:t>
            </a:r>
          </a:p>
          <a:p>
            <a:r>
              <a:rPr lang="en-US" dirty="0" smtClean="0"/>
              <a:t>2</a:t>
            </a:r>
            <a:r>
              <a:rPr lang="en-US" dirty="0"/>
              <a:t>. </a:t>
            </a:r>
            <a:r>
              <a:rPr lang="en-US" dirty="0" err="1"/>
              <a:t>LPIPS:using</a:t>
            </a:r>
            <a:r>
              <a:rPr lang="en-US" dirty="0"/>
              <a:t> a </a:t>
            </a:r>
            <a:r>
              <a:rPr lang="en-US" dirty="0" smtClean="0"/>
              <a:t>VGG-based </a:t>
            </a:r>
            <a:r>
              <a:rPr lang="en-US" dirty="0"/>
              <a:t>loss </a:t>
            </a:r>
            <a:endParaRPr lang="en-US" dirty="0" smtClean="0"/>
          </a:p>
          <a:p>
            <a:r>
              <a:rPr lang="en-US" dirty="0"/>
              <a:t>3. For a fixed λ, different </a:t>
            </a:r>
            <a:r>
              <a:rPr lang="en-US" dirty="0" err="1"/>
              <a:t>kM</a:t>
            </a:r>
            <a:r>
              <a:rPr lang="en-US" dirty="0"/>
              <a:t>, </a:t>
            </a:r>
            <a:r>
              <a:rPr lang="en-US" dirty="0" err="1"/>
              <a:t>kP</a:t>
            </a:r>
            <a:r>
              <a:rPr lang="en-US" dirty="0"/>
              <a:t> , β would thus result in models with different bitrates, making comparison hard. </a:t>
            </a:r>
            <a:r>
              <a:rPr lang="en-US" dirty="0" smtClean="0"/>
              <a:t> To </a:t>
            </a:r>
            <a:r>
              <a:rPr lang="en-US" dirty="0"/>
              <a:t>alleviate this, we introduce a </a:t>
            </a:r>
            <a:r>
              <a:rPr lang="en-US" dirty="0">
                <a:solidFill>
                  <a:srgbClr val="FF0000"/>
                </a:solidFill>
              </a:rPr>
              <a:t>“rate target” hyper-parameter </a:t>
            </a:r>
            <a:r>
              <a:rPr lang="en-US" dirty="0" err="1" smtClean="0">
                <a:solidFill>
                  <a:srgbClr val="FF0000"/>
                </a:solidFill>
              </a:rPr>
              <a:t>rt</a:t>
            </a:r>
            <a:r>
              <a:rPr lang="en-US" dirty="0" smtClean="0">
                <a:solidFill>
                  <a:srgbClr val="FF0000"/>
                </a:solidFill>
              </a:rPr>
              <a:t> and </a:t>
            </a:r>
            <a:r>
              <a:rPr lang="en-US" dirty="0">
                <a:solidFill>
                  <a:srgbClr val="FF0000"/>
                </a:solidFill>
              </a:rPr>
              <a:t>replace λ </a:t>
            </a:r>
            <a:r>
              <a:rPr lang="en-US" dirty="0" smtClean="0">
                <a:solidFill>
                  <a:srgbClr val="FF0000"/>
                </a:solidFill>
              </a:rPr>
              <a:t>with </a:t>
            </a:r>
            <a:r>
              <a:rPr lang="en-US" dirty="0">
                <a:solidFill>
                  <a:srgbClr val="FF0000"/>
                </a:solidFill>
              </a:rPr>
              <a:t>an adaptive term λ</a:t>
            </a:r>
            <a:r>
              <a:rPr lang="en-US" dirty="0" smtClean="0">
                <a:solidFill>
                  <a:srgbClr val="FF0000"/>
                </a:solidFill>
              </a:rPr>
              <a:t>’,  that </a:t>
            </a:r>
            <a:r>
              <a:rPr lang="en-US" dirty="0">
                <a:solidFill>
                  <a:srgbClr val="FF0000"/>
                </a:solidFill>
              </a:rPr>
              <a:t>uses the two hyper parameters λ(a), λ(b</a:t>
            </a:r>
            <a:r>
              <a:rPr lang="en-US" dirty="0" smtClean="0">
                <a:solidFill>
                  <a:srgbClr val="FF0000"/>
                </a:solidFill>
              </a:rPr>
              <a:t>), where </a:t>
            </a:r>
            <a:r>
              <a:rPr lang="en-US" dirty="0">
                <a:solidFill>
                  <a:srgbClr val="FF0000"/>
                </a:solidFill>
              </a:rPr>
              <a:t>λ’ = λ(a) if r(y) &gt; </a:t>
            </a:r>
            <a:r>
              <a:rPr lang="en-US" dirty="0" err="1">
                <a:solidFill>
                  <a:srgbClr val="FF0000"/>
                </a:solidFill>
              </a:rPr>
              <a:t>rt</a:t>
            </a:r>
            <a:r>
              <a:rPr lang="en-US" dirty="0">
                <a:solidFill>
                  <a:srgbClr val="FF0000"/>
                </a:solidFill>
              </a:rPr>
              <a:t>, and λ’= λ(b) otherwise</a:t>
            </a:r>
            <a:r>
              <a:rPr lang="en-US" dirty="0" smtClean="0"/>
              <a:t>.</a:t>
            </a:r>
          </a:p>
          <a:p>
            <a:r>
              <a:rPr lang="en-US" dirty="0"/>
              <a:t>Setting λ(a) &gt;&gt; λ(b) allows us to learn a model with an average bitrate close to </a:t>
            </a:r>
            <a:r>
              <a:rPr lang="en-US" dirty="0" smtClean="0"/>
              <a:t>rt.</a:t>
            </a:r>
          </a:p>
          <a:p>
            <a:endParaRPr lang="en-US" dirty="0"/>
          </a:p>
          <a:p>
            <a:r>
              <a:rPr lang="en-US" dirty="0"/>
              <a:t>                                                          (</a:t>
            </a:r>
            <a:r>
              <a:rPr lang="en-US" dirty="0" err="1">
                <a:solidFill>
                  <a:srgbClr val="FF0000"/>
                </a:solidFill>
              </a:rPr>
              <a:t>dp</a:t>
            </a:r>
            <a:r>
              <a:rPr lang="en-US" dirty="0">
                <a:solidFill>
                  <a:srgbClr val="FF0000"/>
                </a:solidFill>
              </a:rPr>
              <a:t>=LPIPS: perception distortion</a:t>
            </a:r>
            <a:r>
              <a:rPr lang="en-US" dirty="0"/>
              <a:t>)</a:t>
            </a:r>
            <a:endParaRPr lang="en-US" dirty="0" smtClean="0"/>
          </a:p>
          <a:p>
            <a:r>
              <a:rPr lang="en-US" dirty="0" smtClean="0"/>
              <a:t>                                                     </a:t>
            </a:r>
          </a:p>
          <a:p>
            <a:r>
              <a:rPr lang="en-US" dirty="0" smtClean="0"/>
              <a:t>                                                       </a:t>
            </a:r>
            <a:endParaRPr lang="en-US" dirty="0"/>
          </a:p>
          <a:p>
            <a:endParaRPr lang="en-US" dirty="0" smtClean="0"/>
          </a:p>
          <a:p>
            <a:endParaRPr lang="en-US" dirty="0" smtClean="0"/>
          </a:p>
          <a:p>
            <a:endParaRPr lang="en-US" dirty="0"/>
          </a:p>
          <a:p>
            <a:endParaRPr lang="en-SG" dirty="0"/>
          </a:p>
        </p:txBody>
      </p:sp>
      <p:pic>
        <p:nvPicPr>
          <p:cNvPr id="4" name="圖片 3"/>
          <p:cNvPicPr>
            <a:picLocks noChangeAspect="1"/>
          </p:cNvPicPr>
          <p:nvPr/>
        </p:nvPicPr>
        <p:blipFill>
          <a:blip r:embed="rId2"/>
          <a:stretch>
            <a:fillRect/>
          </a:stretch>
        </p:blipFill>
        <p:spPr>
          <a:xfrm>
            <a:off x="259473" y="5628195"/>
            <a:ext cx="8939090" cy="1084102"/>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8" y="4889512"/>
            <a:ext cx="4364993" cy="592981"/>
          </a:xfrm>
          <a:prstGeom prst="rect">
            <a:avLst/>
          </a:prstGeom>
        </p:spPr>
      </p:pic>
    </p:spTree>
    <p:extLst>
      <p:ext uri="{BB962C8B-B14F-4D97-AF65-F5344CB8AC3E}">
        <p14:creationId xmlns:p14="http://schemas.microsoft.com/office/powerpoint/2010/main" val="303927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914400"/>
          </a:xfrm>
        </p:spPr>
        <p:txBody>
          <a:bodyPr/>
          <a:lstStyle/>
          <a:p>
            <a:r>
              <a:rPr lang="en-SG" dirty="0" smtClean="0"/>
              <a:t>LPIPS</a:t>
            </a:r>
            <a:endParaRPr lang="en-SG" dirty="0"/>
          </a:p>
        </p:txBody>
      </p:sp>
      <p:pic>
        <p:nvPicPr>
          <p:cNvPr id="4" name="內容版面配置區 3"/>
          <p:cNvPicPr>
            <a:picLocks noGrp="1" noChangeAspect="1"/>
          </p:cNvPicPr>
          <p:nvPr>
            <p:ph idx="1"/>
          </p:nvPr>
        </p:nvPicPr>
        <p:blipFill>
          <a:blip r:embed="rId2"/>
          <a:stretch>
            <a:fillRect/>
          </a:stretch>
        </p:blipFill>
        <p:spPr>
          <a:xfrm>
            <a:off x="751528" y="3240779"/>
            <a:ext cx="10293292" cy="3164640"/>
          </a:xfrm>
          <a:prstGeom prst="rect">
            <a:avLst/>
          </a:prstGeom>
        </p:spPr>
      </p:pic>
      <p:sp>
        <p:nvSpPr>
          <p:cNvPr id="5" name="文字方塊 4"/>
          <p:cNvSpPr txBox="1"/>
          <p:nvPr/>
        </p:nvSpPr>
        <p:spPr>
          <a:xfrm>
            <a:off x="0" y="914401"/>
            <a:ext cx="12192000" cy="1815882"/>
          </a:xfrm>
          <a:prstGeom prst="rect">
            <a:avLst/>
          </a:prstGeom>
          <a:noFill/>
        </p:spPr>
        <p:txBody>
          <a:bodyPr wrap="square" rtlCol="0">
            <a:spAutoFit/>
          </a:bodyPr>
          <a:lstStyle/>
          <a:p>
            <a:r>
              <a:rPr lang="en-US" sz="2800" dirty="0"/>
              <a:t>LPIPS measures the </a:t>
            </a:r>
            <a:r>
              <a:rPr lang="en-US" sz="2800" dirty="0">
                <a:solidFill>
                  <a:srgbClr val="FF0000"/>
                </a:solidFill>
              </a:rPr>
              <a:t>distance in the feature space of a deep neural network </a:t>
            </a:r>
            <a:r>
              <a:rPr lang="en-US" sz="2800" dirty="0" smtClean="0">
                <a:solidFill>
                  <a:srgbClr val="FF0000"/>
                </a:solidFill>
              </a:rPr>
              <a:t>originally trained </a:t>
            </a:r>
            <a:r>
              <a:rPr lang="en-US" sz="2800" dirty="0">
                <a:solidFill>
                  <a:srgbClr val="FF0000"/>
                </a:solidFill>
              </a:rPr>
              <a:t>for image classification, but adapted for predicting the similarity of distorted patches</a:t>
            </a:r>
            <a:r>
              <a:rPr lang="en-US" sz="2800" dirty="0"/>
              <a:t>, </a:t>
            </a:r>
            <a:r>
              <a:rPr lang="en-US" sz="2800" dirty="0" smtClean="0"/>
              <a:t>which </a:t>
            </a:r>
            <a:r>
              <a:rPr lang="en-US" sz="2800" dirty="0" smtClean="0">
                <a:solidFill>
                  <a:srgbClr val="FF0000"/>
                </a:solidFill>
              </a:rPr>
              <a:t>is </a:t>
            </a:r>
            <a:r>
              <a:rPr lang="en-US" sz="2800" dirty="0">
                <a:solidFill>
                  <a:srgbClr val="FF0000"/>
                </a:solidFill>
              </a:rPr>
              <a:t>validated to predict human scores </a:t>
            </a:r>
            <a:r>
              <a:rPr lang="en-US" sz="2800" dirty="0"/>
              <a:t>for these </a:t>
            </a:r>
            <a:r>
              <a:rPr lang="en-US" sz="2800" dirty="0" smtClean="0"/>
              <a:t>distortions.</a:t>
            </a:r>
            <a:endParaRPr lang="en-US" sz="2800" dirty="0"/>
          </a:p>
        </p:txBody>
      </p:sp>
    </p:spTree>
    <p:extLst>
      <p:ext uri="{BB962C8B-B14F-4D97-AF65-F5344CB8AC3E}">
        <p14:creationId xmlns:p14="http://schemas.microsoft.com/office/powerpoint/2010/main" val="30344121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1147</Words>
  <Application>Microsoft Office PowerPoint</Application>
  <PresentationFormat>寬螢幕</PresentationFormat>
  <Paragraphs>91</Paragraphs>
  <Slides>18</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18</vt:i4>
      </vt:variant>
    </vt:vector>
  </HeadingPairs>
  <TitlesOfParts>
    <vt:vector size="23" baseType="lpstr">
      <vt:lpstr>新細明體</vt:lpstr>
      <vt:lpstr>Arial</vt:lpstr>
      <vt:lpstr>Calibri</vt:lpstr>
      <vt:lpstr>Calibri Light</vt:lpstr>
      <vt:lpstr>Office 佈景主題</vt:lpstr>
      <vt:lpstr>High-Fidelity Generative Image Compression(NeurIPS 2020)</vt:lpstr>
      <vt:lpstr>Introduction</vt:lpstr>
      <vt:lpstr>Related work</vt:lpstr>
      <vt:lpstr>Method</vt:lpstr>
      <vt:lpstr>Conditional GANs</vt:lpstr>
      <vt:lpstr>non-saturating loss.</vt:lpstr>
      <vt:lpstr>Autoencoder(E(encode)-&gt;G(decode,generator))</vt:lpstr>
      <vt:lpstr>Loss function</vt:lpstr>
      <vt:lpstr>LPIPS</vt:lpstr>
      <vt:lpstr>More details-probability model P</vt:lpstr>
      <vt:lpstr>More details-discriminator D</vt:lpstr>
      <vt:lpstr>More details-Norm</vt:lpstr>
      <vt:lpstr>PowerPoint 簡報</vt:lpstr>
      <vt:lpstr>Experimental results</vt:lpstr>
      <vt:lpstr>PowerPoint 簡報</vt:lpstr>
      <vt:lpstr>Experimental results</vt:lpstr>
      <vt:lpstr>Conclusion (optional)</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Harvey Yeh</dc:creator>
  <cp:lastModifiedBy>Harvey Yeh</cp:lastModifiedBy>
  <cp:revision>55</cp:revision>
  <dcterms:created xsi:type="dcterms:W3CDTF">2021-06-19T13:10:36Z</dcterms:created>
  <dcterms:modified xsi:type="dcterms:W3CDTF">2021-06-21T06:05:00Z</dcterms:modified>
</cp:coreProperties>
</file>